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301" r:id="rId2"/>
    <p:sldId id="284" r:id="rId3"/>
    <p:sldId id="309" r:id="rId4"/>
    <p:sldId id="312" r:id="rId5"/>
    <p:sldId id="316" r:id="rId6"/>
    <p:sldId id="338" r:id="rId7"/>
    <p:sldId id="318" r:id="rId8"/>
    <p:sldId id="321" r:id="rId9"/>
    <p:sldId id="323" r:id="rId10"/>
    <p:sldId id="337" r:id="rId11"/>
    <p:sldId id="335" r:id="rId12"/>
    <p:sldId id="336" r:id="rId13"/>
    <p:sldId id="327" r:id="rId14"/>
    <p:sldId id="330" r:id="rId15"/>
    <p:sldId id="325"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4DA"/>
    <a:srgbClr val="F7ED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56365"/>
  </p:normalViewPr>
  <p:slideViewPr>
    <p:cSldViewPr snapToGrid="0" snapToObjects="1">
      <p:cViewPr varScale="1">
        <p:scale>
          <a:sx n="60" d="100"/>
          <a:sy n="60" d="100"/>
        </p:scale>
        <p:origin x="1112" y="176"/>
      </p:cViewPr>
      <p:guideLst/>
    </p:cSldViewPr>
  </p:slideViewPr>
  <p:notesTextViewPr>
    <p:cViewPr>
      <p:scale>
        <a:sx n="110" d="100"/>
        <a:sy n="11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551A72-37F7-AE4B-8E78-1E70EC03892D}" type="datetimeFigureOut">
              <a:rPr lang="en-US" smtClean="0"/>
              <a:t>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5577A1-2E7B-2942-80B5-CF992C104031}" type="slidenum">
              <a:rPr lang="en-US" smtClean="0"/>
              <a:t>‹#›</a:t>
            </a:fld>
            <a:endParaRPr lang="en-US"/>
          </a:p>
        </p:txBody>
      </p:sp>
    </p:spTree>
    <p:extLst>
      <p:ext uri="{BB962C8B-B14F-4D97-AF65-F5344CB8AC3E}">
        <p14:creationId xmlns:p14="http://schemas.microsoft.com/office/powerpoint/2010/main" val="2623267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577A1-2E7B-2942-80B5-CF992C104031}" type="slidenum">
              <a:rPr lang="en-US" smtClean="0"/>
              <a:t>10</a:t>
            </a:fld>
            <a:endParaRPr lang="en-US"/>
          </a:p>
        </p:txBody>
      </p:sp>
    </p:spTree>
    <p:extLst>
      <p:ext uri="{BB962C8B-B14F-4D97-AF65-F5344CB8AC3E}">
        <p14:creationId xmlns:p14="http://schemas.microsoft.com/office/powerpoint/2010/main" val="3351626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577A1-2E7B-2942-80B5-CF992C104031}" type="slidenum">
              <a:rPr lang="en-US" smtClean="0"/>
              <a:t>11</a:t>
            </a:fld>
            <a:endParaRPr lang="en-US"/>
          </a:p>
        </p:txBody>
      </p:sp>
    </p:spTree>
    <p:extLst>
      <p:ext uri="{BB962C8B-B14F-4D97-AF65-F5344CB8AC3E}">
        <p14:creationId xmlns:p14="http://schemas.microsoft.com/office/powerpoint/2010/main" val="396579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5577A1-2E7B-2942-80B5-CF992C104031}" type="slidenum">
              <a:rPr lang="en-US" smtClean="0"/>
              <a:t>12</a:t>
            </a:fld>
            <a:endParaRPr lang="en-US"/>
          </a:p>
        </p:txBody>
      </p:sp>
    </p:spTree>
    <p:extLst>
      <p:ext uri="{BB962C8B-B14F-4D97-AF65-F5344CB8AC3E}">
        <p14:creationId xmlns:p14="http://schemas.microsoft.com/office/powerpoint/2010/main" val="2022865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Discussion Guide: "The Camouflage Prayer"</a:t>
            </a:r>
            <a:br>
              <a:rPr lang="en-GB" dirty="0"/>
            </a:br>
            <a:r>
              <a:rPr lang="en-GB" dirty="0"/>
              <a:t>Listen to the students talking to each other. Use these points to validate the student's feelings (wanting to fit in) while gently encouraging honesty/integrity.</a:t>
            </a:r>
            <a:br>
              <a:rPr lang="en-GB" dirty="0"/>
            </a:br>
            <a:endParaRPr lang="en-GB" dirty="0"/>
          </a:p>
          <a:p>
            <a:r>
              <a:rPr lang="en-GB" b="1" dirty="0"/>
              <a:t>The Chameleon Effect</a:t>
            </a:r>
            <a:br>
              <a:rPr lang="en-GB" b="1" dirty="0"/>
            </a:br>
            <a:r>
              <a:rPr lang="en-GB" b="1" i="1" dirty="0"/>
              <a:t>The Scenario:</a:t>
            </a:r>
            <a:r>
              <a:rPr lang="en-GB" i="1" dirty="0"/>
              <a:t> </a:t>
            </a:r>
            <a:r>
              <a:rPr lang="en-GB" dirty="0"/>
              <a:t>The student feels like everyone is looking at them, so they copy the movement to "disappear" into the crowd.</a:t>
            </a:r>
            <a:br>
              <a:rPr lang="en-GB" dirty="0"/>
            </a:br>
            <a:r>
              <a:rPr lang="en-GB" b="1" i="1" dirty="0"/>
              <a:t>The Discussion:</a:t>
            </a:r>
            <a:endParaRPr lang="en-GB" i="1" dirty="0"/>
          </a:p>
          <a:p>
            <a:pPr marL="742950" lvl="1" indent="-285750">
              <a:buFont typeface="Arial" panose="020B0604020202020204" pitchFamily="34" charset="0"/>
              <a:buChar char="•"/>
            </a:pPr>
            <a:r>
              <a:rPr lang="en-GB" i="1" dirty="0"/>
              <a:t>Ask:</a:t>
            </a:r>
            <a:r>
              <a:rPr lang="en-GB" dirty="0"/>
              <a:t> "Does anyone know what a chameleon does when it feels nervous? (It changes </a:t>
            </a:r>
            <a:r>
              <a:rPr lang="en-GB" dirty="0" err="1"/>
              <a:t>color</a:t>
            </a:r>
            <a:r>
              <a:rPr lang="en-GB" dirty="0"/>
              <a:t> to match the leaves). Why?"</a:t>
            </a:r>
          </a:p>
          <a:p>
            <a:pPr marL="742950" lvl="1" indent="-285750">
              <a:buFont typeface="Arial" panose="020B0604020202020204" pitchFamily="34" charset="0"/>
              <a:buChar char="•"/>
            </a:pPr>
            <a:r>
              <a:rPr lang="en-GB" i="1" dirty="0"/>
              <a:t>Explain:</a:t>
            </a:r>
            <a:r>
              <a:rPr lang="en-GB" dirty="0"/>
              <a:t> It does it to hide. Sometimes, we make the Sign of the Cross because we want to hide, so nobody asks us, "Why aren't you praying?"</a:t>
            </a:r>
          </a:p>
          <a:p>
            <a:pPr marL="742950" lvl="1" indent="-285750">
              <a:buFont typeface="Arial" panose="020B0604020202020204" pitchFamily="34" charset="0"/>
              <a:buChar char="•"/>
            </a:pPr>
            <a:r>
              <a:rPr lang="en-GB" i="1" dirty="0"/>
              <a:t>Key Concept:</a:t>
            </a:r>
            <a:r>
              <a:rPr lang="en-GB" dirty="0"/>
              <a:t> </a:t>
            </a:r>
            <a:r>
              <a:rPr lang="en-GB" b="1" dirty="0"/>
              <a:t>God sees the Chameleon.</a:t>
            </a:r>
            <a:r>
              <a:rPr lang="en-GB" dirty="0"/>
              <a:t> Making the sign to fit in isn't "bad"—God isn't angry that you are nervous! But it turns the prayer into a </a:t>
            </a:r>
            <a:r>
              <a:rPr lang="en-GB" b="1" dirty="0"/>
              <a:t>mask</a:t>
            </a:r>
            <a:r>
              <a:rPr lang="en-GB" dirty="0"/>
              <a:t>. It becomes something you do for </a:t>
            </a:r>
            <a:r>
              <a:rPr lang="en-GB" i="1" dirty="0"/>
              <a:t>people</a:t>
            </a:r>
            <a:r>
              <a:rPr lang="en-GB" dirty="0"/>
              <a:t>, not for </a:t>
            </a:r>
            <a:r>
              <a:rPr lang="en-GB" i="1" dirty="0"/>
              <a:t>God</a:t>
            </a:r>
            <a:r>
              <a:rPr lang="en-GB" dirty="0"/>
              <a:t>.</a:t>
            </a:r>
            <a:br>
              <a:rPr lang="en-GB" dirty="0"/>
            </a:br>
            <a:endParaRPr lang="en-GB" dirty="0"/>
          </a:p>
          <a:p>
            <a:r>
              <a:rPr lang="en-GB" b="1" dirty="0"/>
              <a:t>The "Lip-Sync" Analogy</a:t>
            </a:r>
            <a:br>
              <a:rPr lang="en-GB" b="1" dirty="0"/>
            </a:br>
            <a:r>
              <a:rPr lang="en-GB" b="1" i="1" dirty="0"/>
              <a:t>The Scenario:</a:t>
            </a:r>
            <a:r>
              <a:rPr lang="en-GB" i="1" dirty="0"/>
              <a:t> </a:t>
            </a:r>
            <a:r>
              <a:rPr lang="en-GB" dirty="0"/>
              <a:t>Doing the actions without the belief.</a:t>
            </a:r>
            <a:br>
              <a:rPr lang="en-GB" dirty="0"/>
            </a:br>
            <a:r>
              <a:rPr lang="en-GB" b="1" i="1" dirty="0"/>
              <a:t>The Discussion:</a:t>
            </a:r>
            <a:endParaRPr lang="en-GB" i="1" dirty="0"/>
          </a:p>
          <a:p>
            <a:pPr marL="742950" lvl="1" indent="-285750">
              <a:buFont typeface="Arial" panose="020B0604020202020204" pitchFamily="34" charset="0"/>
              <a:buChar char="•"/>
            </a:pPr>
            <a:r>
              <a:rPr lang="en-GB" i="1" dirty="0"/>
              <a:t>Ask:</a:t>
            </a:r>
            <a:r>
              <a:rPr lang="en-GB" dirty="0"/>
              <a:t> "Have you ever seen a singer lip-sync? They move their mouth perfectly, but no sound is coming out. They are performing, not singing."</a:t>
            </a:r>
          </a:p>
          <a:p>
            <a:pPr marL="742950" lvl="1" indent="-285750">
              <a:buFont typeface="Arial" panose="020B0604020202020204" pitchFamily="34" charset="0"/>
              <a:buChar char="•"/>
            </a:pPr>
            <a:r>
              <a:rPr lang="en-GB" i="1" dirty="0"/>
              <a:t>Explain:</a:t>
            </a:r>
            <a:r>
              <a:rPr lang="en-GB" dirty="0"/>
              <a:t> When we make the Sign of the Cross just to fit in, we are "Lip-Syncing to God." We are copying the moves, but our heart’s volume is turned down to zero.</a:t>
            </a:r>
          </a:p>
          <a:p>
            <a:pPr marL="742950" lvl="1" indent="-285750">
              <a:buFont typeface="Arial" panose="020B0604020202020204" pitchFamily="34" charset="0"/>
              <a:buChar char="•"/>
            </a:pPr>
            <a:r>
              <a:rPr lang="en-GB" i="1" dirty="0"/>
              <a:t>Key Concept:</a:t>
            </a:r>
            <a:r>
              <a:rPr lang="en-GB" dirty="0"/>
              <a:t> </a:t>
            </a:r>
            <a:r>
              <a:rPr lang="en-GB" b="1" dirty="0"/>
              <a:t>Honesty is better than Performance.</a:t>
            </a:r>
            <a:r>
              <a:rPr lang="en-GB" dirty="0"/>
              <a:t> God prefers an honest heart over a fake hand movement.</a:t>
            </a:r>
            <a:br>
              <a:rPr lang="en-GB" dirty="0"/>
            </a:br>
            <a:endParaRPr lang="en-GB" dirty="0"/>
          </a:p>
          <a:p>
            <a:r>
              <a:rPr lang="en-GB" b="1" dirty="0"/>
              <a:t>What’s the "Take"? (Is it wrong?)</a:t>
            </a:r>
            <a:br>
              <a:rPr lang="en-GB" b="1" dirty="0"/>
            </a:br>
            <a:r>
              <a:rPr lang="en-GB" b="1" dirty="0"/>
              <a:t>The Nuance:</a:t>
            </a:r>
            <a:r>
              <a:rPr lang="en-GB" dirty="0"/>
              <a:t> It is not a sin, but it is a missed opportunity for honesty.</a:t>
            </a:r>
            <a:br>
              <a:rPr lang="en-GB" dirty="0"/>
            </a:br>
            <a:r>
              <a:rPr lang="en-GB" b="1" dirty="0"/>
              <a:t>The Discussion:</a:t>
            </a:r>
            <a:endParaRPr lang="en-GB" dirty="0"/>
          </a:p>
          <a:p>
            <a:pPr marL="742950" lvl="1" indent="-285750">
              <a:buFont typeface="Arial" panose="020B0604020202020204" pitchFamily="34" charset="0"/>
              <a:buChar char="•"/>
            </a:pPr>
            <a:r>
              <a:rPr lang="en-GB" i="1" dirty="0"/>
              <a:t>Ask:</a:t>
            </a:r>
            <a:r>
              <a:rPr lang="en-GB" dirty="0"/>
              <a:t> "If you go to a football match for a team you don't support, do you </a:t>
            </a:r>
            <a:r>
              <a:rPr lang="en-GB" i="1" dirty="0"/>
              <a:t>have</a:t>
            </a:r>
            <a:r>
              <a:rPr lang="en-GB" dirty="0"/>
              <a:t> to kiss the badge on the shirt? Or can you just clap politely?"</a:t>
            </a:r>
          </a:p>
          <a:p>
            <a:pPr marL="742950" lvl="1" indent="-285750">
              <a:buFont typeface="Arial" panose="020B0604020202020204" pitchFamily="34" charset="0"/>
              <a:buChar char="•"/>
            </a:pPr>
            <a:r>
              <a:rPr lang="en-GB" i="1" dirty="0"/>
              <a:t>Explain:</a:t>
            </a:r>
            <a:r>
              <a:rPr lang="en-GB" dirty="0"/>
              <a:t> You don't have to fake it.</a:t>
            </a:r>
          </a:p>
          <a:p>
            <a:pPr marL="742950" lvl="1" indent="-285750">
              <a:buFont typeface="Arial" panose="020B0604020202020204" pitchFamily="34" charset="0"/>
              <a:buChar char="•"/>
            </a:pPr>
            <a:r>
              <a:rPr lang="en-GB" i="1" dirty="0"/>
              <a:t>Key Concept:</a:t>
            </a:r>
            <a:r>
              <a:rPr lang="en-GB" dirty="0"/>
              <a:t> </a:t>
            </a:r>
            <a:r>
              <a:rPr lang="en-GB" b="1" dirty="0"/>
              <a:t>The "Polite Guest" Rule.</a:t>
            </a:r>
            <a:r>
              <a:rPr lang="en-GB" dirty="0"/>
              <a:t> If you don't believe in God yet, you don't </a:t>
            </a:r>
            <a:r>
              <a:rPr lang="en-GB" i="1" dirty="0"/>
              <a:t>have</a:t>
            </a:r>
            <a:r>
              <a:rPr lang="en-GB" dirty="0"/>
              <a:t> to make the Sign of the Cross. That is okay!</a:t>
            </a:r>
          </a:p>
          <a:p>
            <a:pPr marL="1143000" lvl="2" indent="-228600">
              <a:buFont typeface="Arial" panose="020B0604020202020204" pitchFamily="34" charset="0"/>
              <a:buChar char="•"/>
            </a:pPr>
            <a:r>
              <a:rPr lang="en-GB" b="1" dirty="0"/>
              <a:t>Option A (The Fake):</a:t>
            </a:r>
            <a:r>
              <a:rPr lang="en-GB" dirty="0"/>
              <a:t> Do the sign so people think you are praying. (This is acting).</a:t>
            </a:r>
          </a:p>
          <a:p>
            <a:pPr marL="1143000" lvl="2" indent="-228600">
              <a:buFont typeface="Arial" panose="020B0604020202020204" pitchFamily="34" charset="0"/>
              <a:buChar char="•"/>
            </a:pPr>
            <a:r>
              <a:rPr lang="en-GB" b="1" dirty="0"/>
              <a:t>Option B (The Respectful Guest):</a:t>
            </a:r>
            <a:r>
              <a:rPr lang="en-GB" dirty="0"/>
              <a:t> Stand quietly, bow your head, and think your own thoughts while your friends pray. (This is </a:t>
            </a:r>
            <a:r>
              <a:rPr lang="en-GB" b="1" dirty="0"/>
              <a:t>Integrity</a:t>
            </a:r>
            <a:r>
              <a:rPr lang="en-GB" dirty="0"/>
              <a:t>).</a:t>
            </a:r>
          </a:p>
          <a:p>
            <a:pPr marL="742950" lvl="1" indent="-285750">
              <a:buFont typeface="Arial" panose="020B0604020202020204" pitchFamily="34" charset="0"/>
              <a:buChar char="•"/>
            </a:pPr>
            <a:r>
              <a:rPr lang="en-GB" i="1" dirty="0"/>
              <a:t>Teacher Note:</a:t>
            </a:r>
            <a:r>
              <a:rPr lang="en-GB" dirty="0"/>
              <a:t> Emphasize that Option B is brave and respectful.</a:t>
            </a:r>
            <a:br>
              <a:rPr lang="en-GB" dirty="0"/>
            </a:br>
            <a:endParaRPr lang="en-GB" dirty="0"/>
          </a:p>
          <a:p>
            <a:r>
              <a:rPr lang="en-GB" b="1" dirty="0"/>
              <a:t>"Does the shape count if I don't mean it?”</a:t>
            </a:r>
          </a:p>
          <a:p>
            <a:r>
              <a:rPr lang="en-GB" b="1" i="1" dirty="0"/>
              <a:t>The Discussion:</a:t>
            </a:r>
            <a:endParaRPr lang="en-GB" i="1" dirty="0"/>
          </a:p>
          <a:p>
            <a:pPr marL="742950" lvl="1" indent="-285750">
              <a:buFont typeface="Arial" panose="020B0604020202020204" pitchFamily="34" charset="0"/>
              <a:buChar char="•"/>
            </a:pPr>
            <a:r>
              <a:rPr lang="en-GB" i="1" dirty="0"/>
              <a:t>Ask:</a:t>
            </a:r>
            <a:r>
              <a:rPr lang="en-GB" dirty="0"/>
              <a:t> "If I sign a contract but I don't read it and I don't agree to it, is my signature worth anything?"</a:t>
            </a:r>
          </a:p>
          <a:p>
            <a:pPr marL="742950" lvl="1" indent="-285750">
              <a:buFont typeface="Arial" panose="020B0604020202020204" pitchFamily="34" charset="0"/>
              <a:buChar char="•"/>
            </a:pPr>
            <a:r>
              <a:rPr lang="en-GB" i="1" dirty="0"/>
              <a:t>Explain:</a:t>
            </a:r>
            <a:r>
              <a:rPr lang="en-GB" dirty="0"/>
              <a:t> It’s just ink on paper.</a:t>
            </a:r>
          </a:p>
          <a:p>
            <a:pPr marL="742950" lvl="1" indent="-285750">
              <a:buFont typeface="Arial" panose="020B0604020202020204" pitchFamily="34" charset="0"/>
              <a:buChar char="•"/>
            </a:pPr>
            <a:r>
              <a:rPr lang="en-GB" i="1" dirty="0"/>
              <a:t>Key Concept:</a:t>
            </a:r>
            <a:r>
              <a:rPr lang="en-GB" dirty="0"/>
              <a:t> </a:t>
            </a:r>
            <a:r>
              <a:rPr lang="en-GB" b="1" dirty="0"/>
              <a:t>The movement is the envelope; the belief is the letter.</a:t>
            </a:r>
            <a:r>
              <a:rPr lang="en-GB" dirty="0"/>
              <a:t> If you make the Sign of the Cross without belief, you are posting an empty envelope to God. He still receives it, and He knows who sent it, but He knows it's empty inside.</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755577A1-2E7B-2942-80B5-CF992C104031}" type="slidenum">
              <a:rPr lang="en-US" smtClean="0"/>
              <a:t>13</a:t>
            </a:fld>
            <a:endParaRPr lang="en-US"/>
          </a:p>
        </p:txBody>
      </p:sp>
    </p:spTree>
    <p:extLst>
      <p:ext uri="{BB962C8B-B14F-4D97-AF65-F5344CB8AC3E}">
        <p14:creationId xmlns:p14="http://schemas.microsoft.com/office/powerpoint/2010/main" val="540336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these analogies to explain the disconnect between the </a:t>
            </a:r>
            <a:r>
              <a:rPr lang="en-GB" b="1" dirty="0"/>
              <a:t>Body</a:t>
            </a:r>
            <a:r>
              <a:rPr lang="en-GB" dirty="0"/>
              <a:t> (doing the action) and the </a:t>
            </a:r>
            <a:r>
              <a:rPr lang="en-GB" b="1" dirty="0"/>
              <a:t>Mind</a:t>
            </a:r>
            <a:r>
              <a:rPr lang="en-GB" dirty="0"/>
              <a:t> (thinking about the phone).</a:t>
            </a:r>
            <a:br>
              <a:rPr lang="en-GB" dirty="0"/>
            </a:br>
            <a:endParaRPr lang="en-GB" dirty="0"/>
          </a:p>
          <a:p>
            <a:r>
              <a:rPr lang="en-GB" b="1" dirty="0"/>
              <a:t>The "Zombie" Handshake</a:t>
            </a:r>
          </a:p>
          <a:p>
            <a:r>
              <a:rPr lang="en-GB" b="1" i="1" dirty="0"/>
              <a:t>The Concept:</a:t>
            </a:r>
            <a:r>
              <a:rPr lang="en-GB" i="1" dirty="0"/>
              <a:t> </a:t>
            </a:r>
            <a:r>
              <a:rPr lang="en-GB" dirty="0"/>
              <a:t>Physical presence without mental presence.</a:t>
            </a:r>
          </a:p>
          <a:p>
            <a:r>
              <a:rPr lang="en-GB" b="1" i="1" dirty="0"/>
              <a:t>The Discussion:</a:t>
            </a:r>
            <a:endParaRPr lang="en-GB" i="1" dirty="0"/>
          </a:p>
          <a:p>
            <a:pPr marL="742950" lvl="1" indent="-285750">
              <a:buFont typeface="Arial" panose="020B0604020202020204" pitchFamily="34" charset="0"/>
              <a:buChar char="•"/>
            </a:pPr>
            <a:r>
              <a:rPr lang="en-GB" i="1" dirty="0"/>
              <a:t>Ask:</a:t>
            </a:r>
            <a:r>
              <a:rPr lang="en-GB" dirty="0"/>
              <a:t> "Imagine you meet your </a:t>
            </a:r>
            <a:r>
              <a:rPr lang="en-GB" dirty="0" err="1"/>
              <a:t>favorite</a:t>
            </a:r>
            <a:r>
              <a:rPr lang="en-GB" dirty="0"/>
              <a:t> YouTuber or footballer. You shake their hand, but while you are doing it, you are looking over their shoulder at a pigeon eating a chip. Did you really meet them?"</a:t>
            </a:r>
          </a:p>
          <a:p>
            <a:pPr marL="742950" lvl="1" indent="-285750">
              <a:buFont typeface="Arial" panose="020B0604020202020204" pitchFamily="34" charset="0"/>
              <a:buChar char="•"/>
            </a:pPr>
            <a:r>
              <a:rPr lang="en-GB" i="1" dirty="0"/>
              <a:t>Explain:</a:t>
            </a:r>
            <a:r>
              <a:rPr lang="en-GB" dirty="0"/>
              <a:t> Your hand met them, but </a:t>
            </a:r>
            <a:r>
              <a:rPr lang="en-GB" i="1" dirty="0"/>
              <a:t>you</a:t>
            </a:r>
            <a:r>
              <a:rPr lang="en-GB" dirty="0"/>
              <a:t> didn't. You missed the moment.</a:t>
            </a:r>
          </a:p>
          <a:p>
            <a:pPr marL="742950" lvl="1" indent="-285750">
              <a:buFont typeface="Arial" panose="020B0604020202020204" pitchFamily="34" charset="0"/>
              <a:buChar char="•"/>
            </a:pPr>
            <a:r>
              <a:rPr lang="en-GB" i="1" dirty="0"/>
              <a:t>Key Concept:</a:t>
            </a:r>
            <a:r>
              <a:rPr lang="en-GB" dirty="0"/>
              <a:t> </a:t>
            </a:r>
            <a:r>
              <a:rPr lang="en-GB" b="1" dirty="0"/>
              <a:t>The Body is a Robot.</a:t>
            </a:r>
            <a:r>
              <a:rPr lang="en-GB" dirty="0"/>
              <a:t> If your brain is thinking about your phone, your hand is acting like a robot. You got your fingers wet, but you didn't say hello to God. You missed the "handshake.”</a:t>
            </a:r>
            <a:br>
              <a:rPr lang="en-GB" dirty="0"/>
            </a:br>
            <a:endParaRPr lang="en-GB" dirty="0"/>
          </a:p>
          <a:p>
            <a:r>
              <a:rPr lang="en-GB" b="1" dirty="0"/>
              <a:t>The "Locked Screen" Analogy</a:t>
            </a:r>
            <a:br>
              <a:rPr lang="en-GB" b="1" dirty="0"/>
            </a:br>
            <a:r>
              <a:rPr lang="en-GB" b="1" i="1" dirty="0"/>
              <a:t>The Concept:</a:t>
            </a:r>
            <a:r>
              <a:rPr lang="en-GB" i="1" dirty="0"/>
              <a:t> </a:t>
            </a:r>
            <a:r>
              <a:rPr lang="en-GB" dirty="0"/>
              <a:t>Holy Water is meant to "unlock" our hearts for Mass.</a:t>
            </a:r>
            <a:br>
              <a:rPr lang="en-GB" dirty="0"/>
            </a:br>
            <a:r>
              <a:rPr lang="en-GB" b="1" i="1" dirty="0"/>
              <a:t>The Discussion:</a:t>
            </a:r>
            <a:endParaRPr lang="en-GB" i="1" dirty="0"/>
          </a:p>
          <a:p>
            <a:pPr marL="742950" lvl="1" indent="-285750">
              <a:buFont typeface="Arial" panose="020B0604020202020204" pitchFamily="34" charset="0"/>
              <a:buChar char="•"/>
            </a:pPr>
            <a:r>
              <a:rPr lang="en-GB" i="1" dirty="0"/>
              <a:t>Ask:</a:t>
            </a:r>
            <a:r>
              <a:rPr lang="en-GB" dirty="0"/>
              <a:t> "If you type your password into your phone but you press one wrong number because you aren't looking, does it unlock?"</a:t>
            </a:r>
          </a:p>
          <a:p>
            <a:pPr marL="742950" lvl="1" indent="-285750">
              <a:buFont typeface="Arial" panose="020B0604020202020204" pitchFamily="34" charset="0"/>
              <a:buChar char="•"/>
            </a:pPr>
            <a:r>
              <a:rPr lang="en-GB" i="1" dirty="0"/>
              <a:t>Explain:</a:t>
            </a:r>
            <a:r>
              <a:rPr lang="en-GB" dirty="0"/>
              <a:t> No. You pressed the buttons, but the code was wrong.</a:t>
            </a:r>
          </a:p>
          <a:p>
            <a:pPr marL="742950" lvl="1" indent="-285750">
              <a:buFont typeface="Arial" panose="020B0604020202020204" pitchFamily="34" charset="0"/>
              <a:buChar char="•"/>
            </a:pPr>
            <a:r>
              <a:rPr lang="en-GB" i="1" dirty="0"/>
              <a:t>Key Concept:</a:t>
            </a:r>
            <a:r>
              <a:rPr lang="en-GB" dirty="0"/>
              <a:t> </a:t>
            </a:r>
            <a:r>
              <a:rPr lang="en-GB" b="1" dirty="0"/>
              <a:t>Focus is the Key.</a:t>
            </a:r>
            <a:r>
              <a:rPr lang="en-GB" dirty="0"/>
              <a:t> The Holy Water is a way to "unlock" yourself so you are ready to listen to God. If you are thinking about your phone, you are typing in the wrong password. You stay "locked"—your body is in the church, but your mind is still outside.</a:t>
            </a:r>
            <a:br>
              <a:rPr lang="en-GB" dirty="0"/>
            </a:br>
            <a:endParaRPr lang="en-GB" dirty="0"/>
          </a:p>
          <a:p>
            <a:r>
              <a:rPr lang="en-GB" b="1" dirty="0"/>
              <a:t>The "Umbrella" Effect</a:t>
            </a:r>
            <a:br>
              <a:rPr lang="en-GB" b="1" dirty="0"/>
            </a:br>
            <a:r>
              <a:rPr lang="en-GB" b="1" i="1" dirty="0"/>
              <a:t>The Concept:</a:t>
            </a:r>
            <a:r>
              <a:rPr lang="en-GB" i="1" dirty="0"/>
              <a:t> </a:t>
            </a:r>
            <a:r>
              <a:rPr lang="en-GB" dirty="0"/>
              <a:t>Distraction acts as a barrier to grace.</a:t>
            </a:r>
            <a:br>
              <a:rPr lang="en-GB" dirty="0"/>
            </a:br>
            <a:r>
              <a:rPr lang="en-GB" b="1" i="1" dirty="0"/>
              <a:t>The Discussion:</a:t>
            </a:r>
            <a:endParaRPr lang="en-GB" i="1" dirty="0"/>
          </a:p>
          <a:p>
            <a:pPr marL="742950" lvl="1" indent="-285750">
              <a:buFont typeface="Arial" panose="020B0604020202020204" pitchFamily="34" charset="0"/>
              <a:buChar char="•"/>
            </a:pPr>
            <a:r>
              <a:rPr lang="en-GB" i="1" dirty="0"/>
              <a:t>Ask:</a:t>
            </a:r>
            <a:r>
              <a:rPr lang="en-GB" dirty="0"/>
              <a:t> "If you stand in the rain wearing a diving suit and a helmet, do you get wet?"</a:t>
            </a:r>
          </a:p>
          <a:p>
            <a:pPr marL="742950" lvl="1" indent="-285750">
              <a:buFont typeface="Arial" panose="020B0604020202020204" pitchFamily="34" charset="0"/>
              <a:buChar char="•"/>
            </a:pPr>
            <a:r>
              <a:rPr lang="en-GB" i="1" dirty="0"/>
              <a:t>Explain:</a:t>
            </a:r>
            <a:r>
              <a:rPr lang="en-GB" dirty="0"/>
              <a:t> The rain is falling, but it can't touch your skin.</a:t>
            </a:r>
          </a:p>
          <a:p>
            <a:pPr marL="742950" lvl="1" indent="-285750">
              <a:buFont typeface="Arial" panose="020B0604020202020204" pitchFamily="34" charset="0"/>
              <a:buChar char="•"/>
            </a:pPr>
            <a:r>
              <a:rPr lang="en-GB" i="1" dirty="0"/>
              <a:t>Key Concept:</a:t>
            </a:r>
            <a:r>
              <a:rPr lang="en-GB" dirty="0"/>
              <a:t> </a:t>
            </a:r>
            <a:r>
              <a:rPr lang="en-GB" b="1" dirty="0"/>
              <a:t>Distraction is a Raincoat.</a:t>
            </a:r>
            <a:r>
              <a:rPr lang="en-GB" dirty="0"/>
              <a:t> God's grace (the blessing in the water) is trying to reach you. But if your mind is busy worrying about a text message, you have put up an umbrella. The blessing bounces off. You have to "take off the hood" (focus your mind) to actually get the benefit.</a:t>
            </a:r>
            <a:br>
              <a:rPr lang="en-GB" dirty="0"/>
            </a:br>
            <a:endParaRPr lang="en-GB" dirty="0"/>
          </a:p>
          <a:p>
            <a:r>
              <a:rPr lang="en-GB" b="1" dirty="0"/>
              <a:t>"Have you actually prepared yourself?”</a:t>
            </a:r>
          </a:p>
          <a:p>
            <a:r>
              <a:rPr lang="en-GB" b="1" i="1" dirty="0"/>
              <a:t>The Answer:</a:t>
            </a:r>
            <a:r>
              <a:rPr lang="en-GB" i="1" dirty="0"/>
              <a:t> </a:t>
            </a:r>
            <a:r>
              <a:rPr lang="en-GB" dirty="0"/>
              <a:t>No. You have performed a routine, but you haven't prepared your heart.</a:t>
            </a:r>
          </a:p>
          <a:p>
            <a:r>
              <a:rPr lang="en-GB" b="1" i="1" dirty="0"/>
              <a:t>The Discussion:</a:t>
            </a:r>
            <a:endParaRPr lang="en-GB" i="1" dirty="0"/>
          </a:p>
          <a:p>
            <a:pPr marL="742950" lvl="1" indent="-285750">
              <a:buFont typeface="Arial" panose="020B0604020202020204" pitchFamily="34" charset="0"/>
              <a:buChar char="•"/>
            </a:pPr>
            <a:r>
              <a:rPr lang="en-GB" i="1" dirty="0"/>
              <a:t>Ask:</a:t>
            </a:r>
            <a:r>
              <a:rPr lang="en-GB" dirty="0"/>
              <a:t> "Is it a sin? Is God upset?"</a:t>
            </a:r>
          </a:p>
          <a:p>
            <a:pPr marL="742950" lvl="1" indent="-285750">
              <a:buFont typeface="Arial" panose="020B0604020202020204" pitchFamily="34" charset="0"/>
              <a:buChar char="•"/>
            </a:pPr>
            <a:r>
              <a:rPr lang="en-GB" i="1" dirty="0"/>
              <a:t>Explain:</a:t>
            </a:r>
            <a:r>
              <a:rPr lang="en-GB" dirty="0"/>
              <a:t> No, God isn’t upset—He knows we get distracted! But it is a </a:t>
            </a:r>
            <a:r>
              <a:rPr lang="en-GB" b="1" dirty="0"/>
              <a:t>waste</a:t>
            </a:r>
            <a:r>
              <a:rPr lang="en-GB" dirty="0"/>
              <a:t>.</a:t>
            </a:r>
          </a:p>
          <a:p>
            <a:pPr marL="742950" lvl="1" indent="-285750">
              <a:buFont typeface="Arial" panose="020B0604020202020204" pitchFamily="34" charset="0"/>
              <a:buChar char="•"/>
            </a:pPr>
            <a:r>
              <a:rPr lang="en-GB" i="1" dirty="0"/>
              <a:t>Key Concept:</a:t>
            </a:r>
            <a:r>
              <a:rPr lang="en-GB" dirty="0"/>
              <a:t> </a:t>
            </a:r>
            <a:r>
              <a:rPr lang="en-GB" b="1" dirty="0"/>
              <a:t>The Reset Button.</a:t>
            </a:r>
            <a:r>
              <a:rPr lang="en-GB" dirty="0"/>
              <a:t> The good news is, you can press "reset." If you dip your hand and realise, </a:t>
            </a:r>
            <a:r>
              <a:rPr lang="en-GB" i="1" dirty="0"/>
              <a:t>"Oops, I was thinking about my phone,"</a:t>
            </a:r>
            <a:r>
              <a:rPr lang="en-GB" dirty="0"/>
              <a:t> you can just pause, take a breath, and say </a:t>
            </a:r>
            <a:r>
              <a:rPr lang="en-GB" i="1" dirty="0"/>
              <a:t>"Sorry God, I'm here now,"</a:t>
            </a:r>
            <a:r>
              <a:rPr lang="en-GB" dirty="0"/>
              <a:t> and do it again (or just say it in your heart).</a:t>
            </a:r>
          </a:p>
          <a:p>
            <a:br>
              <a:rPr lang="en-GB" dirty="0"/>
            </a:br>
            <a:endParaRPr lang="en-GB" dirty="0"/>
          </a:p>
        </p:txBody>
      </p:sp>
      <p:sp>
        <p:nvSpPr>
          <p:cNvPr id="4" name="Slide Number Placeholder 3"/>
          <p:cNvSpPr>
            <a:spLocks noGrp="1"/>
          </p:cNvSpPr>
          <p:nvPr>
            <p:ph type="sldNum" sz="quarter" idx="5"/>
          </p:nvPr>
        </p:nvSpPr>
        <p:spPr/>
        <p:txBody>
          <a:bodyPr/>
          <a:lstStyle/>
          <a:p>
            <a:fld id="{755577A1-2E7B-2942-80B5-CF992C104031}" type="slidenum">
              <a:rPr lang="en-US" smtClean="0"/>
              <a:t>14</a:t>
            </a:fld>
            <a:endParaRPr lang="en-US"/>
          </a:p>
        </p:txBody>
      </p:sp>
    </p:spTree>
    <p:extLst>
      <p:ext uri="{BB962C8B-B14F-4D97-AF65-F5344CB8AC3E}">
        <p14:creationId xmlns:p14="http://schemas.microsoft.com/office/powerpoint/2010/main" val="1038425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1914E-62B6-6843-A4D0-6847C51A51A3}"/>
              </a:ext>
            </a:extLst>
          </p:cNvPr>
          <p:cNvSpPr>
            <a:spLocks noGrp="1"/>
          </p:cNvSpPr>
          <p:nvPr>
            <p:ph type="ctrTitle"/>
          </p:nvPr>
        </p:nvSpPr>
        <p:spPr>
          <a:xfrm>
            <a:off x="1523999" y="2050617"/>
            <a:ext cx="5250873" cy="2387600"/>
          </a:xfrm>
        </p:spPr>
        <p:txBody>
          <a:bodyPr anchor="b"/>
          <a:lstStyle>
            <a:lvl1pPr algn="l">
              <a:defRPr sz="6000" b="1"/>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58259987-A90C-F149-AF0A-0FEC7A7CB735}"/>
              </a:ext>
            </a:extLst>
          </p:cNvPr>
          <p:cNvSpPr>
            <a:spLocks noGrp="1"/>
          </p:cNvSpPr>
          <p:nvPr>
            <p:ph type="subTitle" idx="1"/>
          </p:nvPr>
        </p:nvSpPr>
        <p:spPr>
          <a:xfrm>
            <a:off x="1524000" y="4807383"/>
            <a:ext cx="5250873" cy="775998"/>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CD9A3A7-2D69-A64F-A7E9-319F2D06774C}"/>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5" name="Footer Placeholder 4">
            <a:extLst>
              <a:ext uri="{FF2B5EF4-FFF2-40B4-BE49-F238E27FC236}">
                <a16:creationId xmlns:a16="http://schemas.microsoft.com/office/drawing/2014/main" id="{3880C823-949C-424B-9A17-6659621627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6BC014-F1C4-624E-86AE-A8A08870A752}"/>
              </a:ext>
            </a:extLst>
          </p:cNvPr>
          <p:cNvSpPr>
            <a:spLocks noGrp="1"/>
          </p:cNvSpPr>
          <p:nvPr>
            <p:ph type="sldNum" sz="quarter" idx="12"/>
          </p:nvPr>
        </p:nvSpPr>
        <p:spPr/>
        <p:txBody>
          <a:bodyPr/>
          <a:lstStyle/>
          <a:p>
            <a:fld id="{CAA674C9-2413-7140-B60B-5638C3CD03BC}" type="slidenum">
              <a:rPr lang="en-US" smtClean="0"/>
              <a:t>‹#›</a:t>
            </a:fld>
            <a:endParaRPr lang="en-US"/>
          </a:p>
        </p:txBody>
      </p:sp>
      <p:sp>
        <p:nvSpPr>
          <p:cNvPr id="8" name="Picture Placeholder 7">
            <a:extLst>
              <a:ext uri="{FF2B5EF4-FFF2-40B4-BE49-F238E27FC236}">
                <a16:creationId xmlns:a16="http://schemas.microsoft.com/office/drawing/2014/main" id="{83FB1577-BE44-E647-89F9-C40AA5BCC001}"/>
              </a:ext>
            </a:extLst>
          </p:cNvPr>
          <p:cNvSpPr>
            <a:spLocks noGrp="1"/>
          </p:cNvSpPr>
          <p:nvPr>
            <p:ph type="pic" sz="quarter" idx="13"/>
          </p:nvPr>
        </p:nvSpPr>
        <p:spPr>
          <a:xfrm>
            <a:off x="7204508" y="1162916"/>
            <a:ext cx="4017962" cy="4806950"/>
          </a:xfrm>
        </p:spPr>
        <p:txBody>
          <a:bodyPr/>
          <a:lstStyle/>
          <a:p>
            <a:endParaRPr lang="en-US"/>
          </a:p>
        </p:txBody>
      </p:sp>
      <p:pic>
        <p:nvPicPr>
          <p:cNvPr id="9" name="Picture 2" descr="Retina Logo">
            <a:extLst>
              <a:ext uri="{FF2B5EF4-FFF2-40B4-BE49-F238E27FC236}">
                <a16:creationId xmlns:a16="http://schemas.microsoft.com/office/drawing/2014/main" id="{9B71C4A0-77D2-0947-9C41-B6135C082878}"/>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937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28EB-568C-9B4A-AE4C-EF9B039FACEE}"/>
              </a:ext>
            </a:extLst>
          </p:cNvPr>
          <p:cNvSpPr>
            <a:spLocks noGrp="1"/>
          </p:cNvSpPr>
          <p:nvPr>
            <p:ph type="title"/>
          </p:nvPr>
        </p:nvSpPr>
        <p:spPr>
          <a:xfrm>
            <a:off x="838200" y="420881"/>
            <a:ext cx="10515600" cy="1325563"/>
          </a:xfrm>
        </p:spPr>
        <p:txBody>
          <a:bodyPr/>
          <a:lstStyle>
            <a:lvl1pPr>
              <a:defRPr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5AFB429-4D9A-1F40-9BBC-0F522980CC6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2DB14B-0595-F44E-8A17-4E69C1095BBF}"/>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5" name="Footer Placeholder 4">
            <a:extLst>
              <a:ext uri="{FF2B5EF4-FFF2-40B4-BE49-F238E27FC236}">
                <a16:creationId xmlns:a16="http://schemas.microsoft.com/office/drawing/2014/main" id="{8D0D6883-E0CE-A14B-9C08-8ED1B2011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78048-7C44-5E4E-9C8F-107A460CFCD2}"/>
              </a:ext>
            </a:extLst>
          </p:cNvPr>
          <p:cNvSpPr>
            <a:spLocks noGrp="1"/>
          </p:cNvSpPr>
          <p:nvPr>
            <p:ph type="sldNum" sz="quarter" idx="12"/>
          </p:nvPr>
        </p:nvSpPr>
        <p:spPr/>
        <p:txBody>
          <a:bodyPr/>
          <a:lstStyle/>
          <a:p>
            <a:fld id="{CAA674C9-2413-7140-B60B-5638C3CD03BC}" type="slidenum">
              <a:rPr lang="en-US" smtClean="0"/>
              <a:t>‹#›</a:t>
            </a:fld>
            <a:endParaRPr lang="en-US"/>
          </a:p>
        </p:txBody>
      </p:sp>
      <p:pic>
        <p:nvPicPr>
          <p:cNvPr id="7" name="Picture 2" descr="Retina Logo">
            <a:extLst>
              <a:ext uri="{FF2B5EF4-FFF2-40B4-BE49-F238E27FC236}">
                <a16:creationId xmlns:a16="http://schemas.microsoft.com/office/drawing/2014/main" id="{58013B3E-EABC-3C45-89AE-FCC57EF67425}"/>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27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528EB-568C-9B4A-AE4C-EF9B039FACEE}"/>
              </a:ext>
            </a:extLst>
          </p:cNvPr>
          <p:cNvSpPr>
            <a:spLocks noGrp="1"/>
          </p:cNvSpPr>
          <p:nvPr>
            <p:ph type="title"/>
          </p:nvPr>
        </p:nvSpPr>
        <p:spPr>
          <a:xfrm>
            <a:off x="838200" y="420881"/>
            <a:ext cx="10515600" cy="1325563"/>
          </a:xfrm>
        </p:spPr>
        <p:txBody>
          <a:bodyPr/>
          <a:lstStyle>
            <a:lvl1pPr>
              <a:defRPr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A5AFB429-4D9A-1F40-9BBC-0F522980CC6B}"/>
              </a:ext>
            </a:extLst>
          </p:cNvPr>
          <p:cNvSpPr>
            <a:spLocks noGrp="1"/>
          </p:cNvSpPr>
          <p:nvPr>
            <p:ph idx="1"/>
          </p:nvPr>
        </p:nvSpPr>
        <p:spPr>
          <a:xfrm>
            <a:off x="4360126" y="2108199"/>
            <a:ext cx="6993673" cy="4068763"/>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FD2DB14B-0595-F44E-8A17-4E69C1095BBF}"/>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5" name="Footer Placeholder 4">
            <a:extLst>
              <a:ext uri="{FF2B5EF4-FFF2-40B4-BE49-F238E27FC236}">
                <a16:creationId xmlns:a16="http://schemas.microsoft.com/office/drawing/2014/main" id="{8D0D6883-E0CE-A14B-9C08-8ED1B2011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78048-7C44-5E4E-9C8F-107A460CFCD2}"/>
              </a:ext>
            </a:extLst>
          </p:cNvPr>
          <p:cNvSpPr>
            <a:spLocks noGrp="1"/>
          </p:cNvSpPr>
          <p:nvPr>
            <p:ph type="sldNum" sz="quarter" idx="12"/>
          </p:nvPr>
        </p:nvSpPr>
        <p:spPr/>
        <p:txBody>
          <a:bodyPr/>
          <a:lstStyle/>
          <a:p>
            <a:fld id="{CAA674C9-2413-7140-B60B-5638C3CD03BC}" type="slidenum">
              <a:rPr lang="en-US" smtClean="0"/>
              <a:t>‹#›</a:t>
            </a:fld>
            <a:endParaRPr lang="en-US"/>
          </a:p>
        </p:txBody>
      </p:sp>
      <p:sp>
        <p:nvSpPr>
          <p:cNvPr id="8" name="Picture Placeholder 7">
            <a:extLst>
              <a:ext uri="{FF2B5EF4-FFF2-40B4-BE49-F238E27FC236}">
                <a16:creationId xmlns:a16="http://schemas.microsoft.com/office/drawing/2014/main" id="{D44A5518-2C2C-E541-B913-4C4EAF3C88B6}"/>
              </a:ext>
            </a:extLst>
          </p:cNvPr>
          <p:cNvSpPr>
            <a:spLocks noGrp="1"/>
          </p:cNvSpPr>
          <p:nvPr>
            <p:ph type="pic" sz="quarter" idx="13"/>
          </p:nvPr>
        </p:nvSpPr>
        <p:spPr>
          <a:xfrm>
            <a:off x="838200" y="2108200"/>
            <a:ext cx="3200400" cy="3132138"/>
          </a:xfrm>
        </p:spPr>
        <p:txBody>
          <a:bodyPr/>
          <a:lstStyle/>
          <a:p>
            <a:endParaRPr lang="en-US"/>
          </a:p>
        </p:txBody>
      </p:sp>
      <p:pic>
        <p:nvPicPr>
          <p:cNvPr id="9" name="Picture 2" descr="Retina Logo">
            <a:extLst>
              <a:ext uri="{FF2B5EF4-FFF2-40B4-BE49-F238E27FC236}">
                <a16:creationId xmlns:a16="http://schemas.microsoft.com/office/drawing/2014/main" id="{A0C0E561-D64E-104C-A9DF-295FBF5D133D}"/>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200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A5DDD-1949-F142-9DB0-7B2B07006AF1}"/>
              </a:ext>
            </a:extLst>
          </p:cNvPr>
          <p:cNvSpPr>
            <a:spLocks noGrp="1"/>
          </p:cNvSpPr>
          <p:nvPr>
            <p:ph type="title"/>
          </p:nvPr>
        </p:nvSpPr>
        <p:spPr/>
        <p:txBody>
          <a:bodyPr/>
          <a:lstStyle>
            <a:lvl1pPr>
              <a:defRPr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C6F2709E-873C-DE49-8D8C-C2E6C708E14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2EC22C58-E9E2-C64D-90E8-DB1FAE53957E}"/>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010EA8E-8EC8-4245-9B34-3720C585DD9A}"/>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6" name="Footer Placeholder 5">
            <a:extLst>
              <a:ext uri="{FF2B5EF4-FFF2-40B4-BE49-F238E27FC236}">
                <a16:creationId xmlns:a16="http://schemas.microsoft.com/office/drawing/2014/main" id="{6EEDF54A-913F-1847-85C0-5992D401B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10FF6B-556A-6644-821C-972FFB61A16D}"/>
              </a:ext>
            </a:extLst>
          </p:cNvPr>
          <p:cNvSpPr>
            <a:spLocks noGrp="1"/>
          </p:cNvSpPr>
          <p:nvPr>
            <p:ph type="sldNum" sz="quarter" idx="12"/>
          </p:nvPr>
        </p:nvSpPr>
        <p:spPr/>
        <p:txBody>
          <a:bodyPr/>
          <a:lstStyle/>
          <a:p>
            <a:fld id="{CAA674C9-2413-7140-B60B-5638C3CD03BC}" type="slidenum">
              <a:rPr lang="en-US" smtClean="0"/>
              <a:t>‹#›</a:t>
            </a:fld>
            <a:endParaRPr lang="en-US"/>
          </a:p>
        </p:txBody>
      </p:sp>
      <p:pic>
        <p:nvPicPr>
          <p:cNvPr id="8" name="Picture 2" descr="Retina Logo">
            <a:extLst>
              <a:ext uri="{FF2B5EF4-FFF2-40B4-BE49-F238E27FC236}">
                <a16:creationId xmlns:a16="http://schemas.microsoft.com/office/drawing/2014/main" id="{A2C8801E-BC26-6643-A8FA-BCE8B01089A3}"/>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430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A6381A-EC83-2443-82A0-0F674D986942}"/>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3" name="Footer Placeholder 2">
            <a:extLst>
              <a:ext uri="{FF2B5EF4-FFF2-40B4-BE49-F238E27FC236}">
                <a16:creationId xmlns:a16="http://schemas.microsoft.com/office/drawing/2014/main" id="{B326A7C4-58B5-7F46-A0D0-9FBD03C41F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09F3DE-918C-D44B-9120-B9DFD54D14BE}"/>
              </a:ext>
            </a:extLst>
          </p:cNvPr>
          <p:cNvSpPr>
            <a:spLocks noGrp="1"/>
          </p:cNvSpPr>
          <p:nvPr>
            <p:ph type="sldNum" sz="quarter" idx="12"/>
          </p:nvPr>
        </p:nvSpPr>
        <p:spPr/>
        <p:txBody>
          <a:bodyPr/>
          <a:lstStyle/>
          <a:p>
            <a:fld id="{CAA674C9-2413-7140-B60B-5638C3CD03BC}" type="slidenum">
              <a:rPr lang="en-US" smtClean="0"/>
              <a:t>‹#›</a:t>
            </a:fld>
            <a:endParaRPr lang="en-US"/>
          </a:p>
        </p:txBody>
      </p:sp>
      <p:pic>
        <p:nvPicPr>
          <p:cNvPr id="5" name="Picture 2" descr="Retina Logo">
            <a:extLst>
              <a:ext uri="{FF2B5EF4-FFF2-40B4-BE49-F238E27FC236}">
                <a16:creationId xmlns:a16="http://schemas.microsoft.com/office/drawing/2014/main" id="{9B83C2D1-10C7-CA42-8C27-8E27465C4142}"/>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908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640FB1-9A87-F14F-9808-442696769BED}"/>
              </a:ext>
            </a:extLst>
          </p:cNvPr>
          <p:cNvSpPr>
            <a:spLocks noGrp="1"/>
          </p:cNvSpPr>
          <p:nvPr>
            <p:ph type="title"/>
          </p:nvPr>
        </p:nvSpPr>
        <p:spPr>
          <a:xfrm>
            <a:off x="839788" y="457200"/>
            <a:ext cx="3932237" cy="1600200"/>
          </a:xfrm>
        </p:spPr>
        <p:txBody>
          <a:bodyPr anchor="b"/>
          <a:lstStyle>
            <a:lvl1pPr>
              <a:defRPr sz="3200" b="1"/>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DA474E2-4CED-7C43-B47D-FC4EDECBB5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5E66C2DD-9550-3C4D-A104-429F62A285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5C9E5D-268F-2340-946A-A05D8165F681}"/>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6" name="Footer Placeholder 5">
            <a:extLst>
              <a:ext uri="{FF2B5EF4-FFF2-40B4-BE49-F238E27FC236}">
                <a16:creationId xmlns:a16="http://schemas.microsoft.com/office/drawing/2014/main" id="{6687A5B2-773C-174A-9653-235B89A1D6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EA3D89-DFA1-3240-9D14-242F2B484933}"/>
              </a:ext>
            </a:extLst>
          </p:cNvPr>
          <p:cNvSpPr>
            <a:spLocks noGrp="1"/>
          </p:cNvSpPr>
          <p:nvPr>
            <p:ph type="sldNum" sz="quarter" idx="12"/>
          </p:nvPr>
        </p:nvSpPr>
        <p:spPr/>
        <p:txBody>
          <a:bodyPr/>
          <a:lstStyle/>
          <a:p>
            <a:fld id="{CAA674C9-2413-7140-B60B-5638C3CD03BC}" type="slidenum">
              <a:rPr lang="en-US" smtClean="0"/>
              <a:t>‹#›</a:t>
            </a:fld>
            <a:endParaRPr lang="en-US"/>
          </a:p>
        </p:txBody>
      </p:sp>
      <p:pic>
        <p:nvPicPr>
          <p:cNvPr id="8" name="Picture 2" descr="Retina Logo">
            <a:extLst>
              <a:ext uri="{FF2B5EF4-FFF2-40B4-BE49-F238E27FC236}">
                <a16:creationId xmlns:a16="http://schemas.microsoft.com/office/drawing/2014/main" id="{03C9BB95-DA02-7647-99E5-C4488329204B}"/>
              </a:ext>
            </a:extLst>
          </p:cNvPr>
          <p:cNvPicPr>
            <a:picLocks noChangeAspect="1" noChangeArrowheads="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143" t="2338" r="1828" b="4165"/>
          <a:stretch/>
        </p:blipFill>
        <p:spPr bwMode="auto">
          <a:xfrm>
            <a:off x="10926512" y="6208243"/>
            <a:ext cx="854576" cy="29621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86541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277F-C636-F448-9916-8DF215EDB693}"/>
              </a:ext>
            </a:extLst>
          </p:cNvPr>
          <p:cNvSpPr>
            <a:spLocks noGrp="1"/>
          </p:cNvSpPr>
          <p:nvPr>
            <p:ph type="title"/>
          </p:nvPr>
        </p:nvSpPr>
        <p:spPr>
          <a:xfrm>
            <a:off x="839788" y="457200"/>
            <a:ext cx="3932237" cy="1600200"/>
          </a:xfrm>
        </p:spPr>
        <p:txBody>
          <a:bodyPr anchor="b"/>
          <a:lstStyle>
            <a:lvl1pPr>
              <a:defRPr sz="3200" b="1"/>
            </a:lvl1pPr>
          </a:lstStyle>
          <a:p>
            <a:r>
              <a:rPr lang="en-GB" dirty="0"/>
              <a:t>Click to edit Master title style</a:t>
            </a:r>
            <a:endParaRPr lang="en-US" dirty="0"/>
          </a:p>
        </p:txBody>
      </p:sp>
      <p:sp>
        <p:nvSpPr>
          <p:cNvPr id="3" name="Picture Placeholder 2">
            <a:extLst>
              <a:ext uri="{FF2B5EF4-FFF2-40B4-BE49-F238E27FC236}">
                <a16:creationId xmlns:a16="http://schemas.microsoft.com/office/drawing/2014/main" id="{C38C0928-77A5-4343-9A33-6A89582958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415ED73-7F34-C247-BAF1-E742D22DD6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63EF190-A429-B94D-87C8-7C4E531DF801}"/>
              </a:ext>
            </a:extLst>
          </p:cNvPr>
          <p:cNvSpPr>
            <a:spLocks noGrp="1"/>
          </p:cNvSpPr>
          <p:nvPr>
            <p:ph type="dt" sz="half" idx="10"/>
          </p:nvPr>
        </p:nvSpPr>
        <p:spPr/>
        <p:txBody>
          <a:bodyPr/>
          <a:lstStyle/>
          <a:p>
            <a:fld id="{9488F093-BC75-1D42-A200-8873710D7F23}" type="datetimeFigureOut">
              <a:rPr lang="en-US" smtClean="0"/>
              <a:t>1/2/26</a:t>
            </a:fld>
            <a:endParaRPr lang="en-US"/>
          </a:p>
        </p:txBody>
      </p:sp>
      <p:sp>
        <p:nvSpPr>
          <p:cNvPr id="6" name="Footer Placeholder 5">
            <a:extLst>
              <a:ext uri="{FF2B5EF4-FFF2-40B4-BE49-F238E27FC236}">
                <a16:creationId xmlns:a16="http://schemas.microsoft.com/office/drawing/2014/main" id="{DFE82664-6880-5248-BE29-5CF1ED35C8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BAD199-8C7F-B949-8508-FCD7A3486481}"/>
              </a:ext>
            </a:extLst>
          </p:cNvPr>
          <p:cNvSpPr>
            <a:spLocks noGrp="1"/>
          </p:cNvSpPr>
          <p:nvPr>
            <p:ph type="sldNum" sz="quarter" idx="12"/>
          </p:nvPr>
        </p:nvSpPr>
        <p:spPr/>
        <p:txBody>
          <a:bodyPr/>
          <a:lstStyle/>
          <a:p>
            <a:fld id="{CAA674C9-2413-7140-B60B-5638C3CD03BC}" type="slidenum">
              <a:rPr lang="en-US" smtClean="0"/>
              <a:t>‹#›</a:t>
            </a:fld>
            <a:endParaRPr lang="en-US"/>
          </a:p>
        </p:txBody>
      </p:sp>
    </p:spTree>
    <p:extLst>
      <p:ext uri="{BB962C8B-B14F-4D97-AF65-F5344CB8AC3E}">
        <p14:creationId xmlns:p14="http://schemas.microsoft.com/office/powerpoint/2010/main" val="1625140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ectangular frame with a white background&#10;&#10;Description automatically generated with medium confidence">
            <a:extLst>
              <a:ext uri="{FF2B5EF4-FFF2-40B4-BE49-F238E27FC236}">
                <a16:creationId xmlns:a16="http://schemas.microsoft.com/office/drawing/2014/main" id="{43E82C79-2C7A-FE4F-9ACE-4A5577D62EFA}"/>
              </a:ext>
            </a:extLst>
          </p:cNvPr>
          <p:cNvPicPr>
            <a:picLocks noChangeAspect="1"/>
          </p:cNvPicPr>
          <p:nvPr userDrawn="1"/>
        </p:nvPicPr>
        <p:blipFill>
          <a:blip r:embed="rId9"/>
          <a:stretch>
            <a:fillRect/>
          </a:stretch>
        </p:blipFill>
        <p:spPr>
          <a:xfrm>
            <a:off x="0" y="0"/>
            <a:ext cx="12192000" cy="6857999"/>
          </a:xfrm>
          <a:prstGeom prst="rect">
            <a:avLst/>
          </a:prstGeom>
        </p:spPr>
      </p:pic>
      <p:sp>
        <p:nvSpPr>
          <p:cNvPr id="2" name="Title Placeholder 1">
            <a:extLst>
              <a:ext uri="{FF2B5EF4-FFF2-40B4-BE49-F238E27FC236}">
                <a16:creationId xmlns:a16="http://schemas.microsoft.com/office/drawing/2014/main" id="{0851ECF9-66BB-1348-B0C3-43CA9574593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BB7099-3FFA-AD4D-9C83-6E8A705B4B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43018B9-9741-5447-BCC4-3E4F590A1D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88F093-BC75-1D42-A200-8873710D7F23}" type="datetimeFigureOut">
              <a:rPr lang="en-US" smtClean="0"/>
              <a:t>1/2/26</a:t>
            </a:fld>
            <a:endParaRPr lang="en-US"/>
          </a:p>
        </p:txBody>
      </p:sp>
      <p:sp>
        <p:nvSpPr>
          <p:cNvPr id="5" name="Footer Placeholder 4">
            <a:extLst>
              <a:ext uri="{FF2B5EF4-FFF2-40B4-BE49-F238E27FC236}">
                <a16:creationId xmlns:a16="http://schemas.microsoft.com/office/drawing/2014/main" id="{572C4DD7-96AE-B244-87C4-DAD7BABA00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9EB995-E250-5B4E-AE96-F682D2029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A674C9-2413-7140-B60B-5638C3CD03BC}" type="slidenum">
              <a:rPr lang="en-US" smtClean="0"/>
              <a:t>‹#›</a:t>
            </a:fld>
            <a:endParaRPr lang="en-US"/>
          </a:p>
        </p:txBody>
      </p:sp>
    </p:spTree>
    <p:extLst>
      <p:ext uri="{BB962C8B-B14F-4D97-AF65-F5344CB8AC3E}">
        <p14:creationId xmlns:p14="http://schemas.microsoft.com/office/powerpoint/2010/main" val="837907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2" r:id="rId4"/>
    <p:sldLayoutId id="2147483655" r:id="rId5"/>
    <p:sldLayoutId id="2147483656" r:id="rId6"/>
    <p:sldLayoutId id="214748365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xml"/><Relationship Id="rId7"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3.tiff"/><Relationship Id="rId11" Type="http://schemas.openxmlformats.org/officeDocument/2006/relationships/image" Target="../media/image16.tiff"/><Relationship Id="rId5" Type="http://schemas.openxmlformats.org/officeDocument/2006/relationships/image" Target="../media/image12.svg"/><Relationship Id="rId10" Type="http://schemas.microsoft.com/office/2007/relationships/hdphoto" Target="../media/hdphoto2.wdp"/><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7.tif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tiff"/><Relationship Id="rId5" Type="http://schemas.openxmlformats.org/officeDocument/2006/relationships/image" Target="../media/image16.tiff"/><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13.tiff"/><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18.tiff"/><Relationship Id="rId5" Type="http://schemas.openxmlformats.org/officeDocument/2006/relationships/image" Target="../media/image12.sv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malewezi.com/portfolio-item/holy-water-font-3/"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D27B60-085F-1246-972C-FBFFD26D9470}"/>
              </a:ext>
            </a:extLst>
          </p:cNvPr>
          <p:cNvSpPr>
            <a:spLocks noGrp="1"/>
          </p:cNvSpPr>
          <p:nvPr>
            <p:ph type="ctrTitle"/>
          </p:nvPr>
        </p:nvSpPr>
        <p:spPr>
          <a:xfrm>
            <a:off x="1523999" y="2624775"/>
            <a:ext cx="5250873" cy="2387600"/>
          </a:xfrm>
        </p:spPr>
        <p:txBody>
          <a:bodyPr>
            <a:normAutofit fontScale="90000"/>
          </a:bodyPr>
          <a:lstStyle/>
          <a:p>
            <a:r>
              <a:rPr lang="en-US" dirty="0"/>
              <a:t>The Sign of </a:t>
            </a:r>
            <a:br>
              <a:rPr lang="en-US" dirty="0"/>
            </a:br>
            <a:r>
              <a:rPr lang="en-US" dirty="0"/>
              <a:t>the Cross</a:t>
            </a:r>
            <a:br>
              <a:rPr lang="en-US" dirty="0"/>
            </a:br>
            <a:r>
              <a:rPr lang="en-US" dirty="0"/>
              <a:t>at the Holy </a:t>
            </a:r>
            <a:br>
              <a:rPr lang="en-US" dirty="0"/>
            </a:br>
            <a:r>
              <a:rPr lang="en-US" dirty="0"/>
              <a:t>Water Font</a:t>
            </a:r>
          </a:p>
        </p:txBody>
      </p:sp>
      <p:pic>
        <p:nvPicPr>
          <p:cNvPr id="6" name="Picture Placeholder 5" descr="A cartoon of a child touching a bowl&#10;&#10;Description automatically generated">
            <a:extLst>
              <a:ext uri="{FF2B5EF4-FFF2-40B4-BE49-F238E27FC236}">
                <a16:creationId xmlns:a16="http://schemas.microsoft.com/office/drawing/2014/main" id="{3D59C12C-1DA0-6E41-8E55-3E1B8C3396B9}"/>
              </a:ext>
            </a:extLst>
          </p:cNvPr>
          <p:cNvPicPr>
            <a:picLocks noGrp="1" noChangeAspect="1"/>
          </p:cNvPicPr>
          <p:nvPr>
            <p:ph type="pic" sz="quarter" idx="13"/>
          </p:nvPr>
        </p:nvPicPr>
        <p:blipFill rotWithShape="1">
          <a:blip r:embed="rId2"/>
          <a:srcRect l="7975" t="4746" r="11847" b="19067"/>
          <a:stretch/>
        </p:blipFill>
        <p:spPr>
          <a:xfrm>
            <a:off x="5693764" y="1049215"/>
            <a:ext cx="4419600" cy="4759569"/>
          </a:xfrm>
        </p:spPr>
      </p:pic>
    </p:spTree>
    <p:extLst>
      <p:ext uri="{BB962C8B-B14F-4D97-AF65-F5344CB8AC3E}">
        <p14:creationId xmlns:p14="http://schemas.microsoft.com/office/powerpoint/2010/main" val="21411991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does it mean to me and others?</a:t>
            </a:r>
          </a:p>
        </p:txBody>
      </p:sp>
      <p:sp>
        <p:nvSpPr>
          <p:cNvPr id="14" name="Rounded Rectangle 13">
            <a:extLst>
              <a:ext uri="{FF2B5EF4-FFF2-40B4-BE49-F238E27FC236}">
                <a16:creationId xmlns:a16="http://schemas.microsoft.com/office/drawing/2014/main" id="{3133BEDB-D507-1244-8249-2D8197D4C9DE}"/>
              </a:ext>
            </a:extLst>
          </p:cNvPr>
          <p:cNvSpPr/>
          <p:nvPr/>
        </p:nvSpPr>
        <p:spPr>
          <a:xfrm>
            <a:off x="2412039" y="1678558"/>
            <a:ext cx="7355042" cy="927298"/>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"Before I start my prayer, I make the Sign of the Cross to tell my body it is time to be quiet and listen to God."</a:t>
            </a:r>
            <a:endParaRPr lang="en-GB" sz="2400" dirty="0">
              <a:solidFill>
                <a:schemeClr val="tx1"/>
              </a:solidFill>
              <a:ea typeface="Calibri"/>
              <a:cs typeface="Calibri"/>
            </a:endParaRPr>
          </a:p>
        </p:txBody>
      </p:sp>
      <p:sp>
        <p:nvSpPr>
          <p:cNvPr id="18" name="TextBox 17">
            <a:extLst>
              <a:ext uri="{FF2B5EF4-FFF2-40B4-BE49-F238E27FC236}">
                <a16:creationId xmlns:a16="http://schemas.microsoft.com/office/drawing/2014/main" id="{7F53A406-AC42-CB4D-A641-64ED0C4367D2}"/>
              </a:ext>
            </a:extLst>
          </p:cNvPr>
          <p:cNvSpPr txBox="1"/>
          <p:nvPr/>
        </p:nvSpPr>
        <p:spPr>
          <a:xfrm>
            <a:off x="681698" y="5365896"/>
            <a:ext cx="1305791" cy="630942"/>
          </a:xfrm>
          <a:prstGeom prst="rect">
            <a:avLst/>
          </a:prstGeom>
          <a:noFill/>
        </p:spPr>
        <p:txBody>
          <a:bodyPr wrap="square">
            <a:spAutoFit/>
          </a:bodyPr>
          <a:lstStyle/>
          <a:p>
            <a:pPr algn="ctr"/>
            <a:r>
              <a:rPr lang="en-GB" sz="2400" b="1" dirty="0" err="1"/>
              <a:t>Kuwala</a:t>
            </a:r>
            <a:r>
              <a:rPr lang="en-GB" sz="2400" b="1" dirty="0"/>
              <a:t> </a:t>
            </a:r>
            <a:br>
              <a:rPr lang="en-GB" b="1" dirty="0"/>
            </a:br>
            <a:r>
              <a:rPr lang="en-GB" sz="1000" b="1" dirty="0"/>
              <a:t>(Catholic Christian)</a:t>
            </a:r>
            <a:r>
              <a:rPr lang="en-GB" sz="1000" dirty="0"/>
              <a:t> </a:t>
            </a:r>
            <a:endParaRPr lang="en-US" dirty="0"/>
          </a:p>
        </p:txBody>
      </p:sp>
      <p:sp>
        <p:nvSpPr>
          <p:cNvPr id="19" name="Rounded Rectangle 18">
            <a:extLst>
              <a:ext uri="{FF2B5EF4-FFF2-40B4-BE49-F238E27FC236}">
                <a16:creationId xmlns:a16="http://schemas.microsoft.com/office/drawing/2014/main" id="{BA535221-B12F-4947-93A1-BE2368BAC500}"/>
              </a:ext>
            </a:extLst>
          </p:cNvPr>
          <p:cNvSpPr/>
          <p:nvPr/>
        </p:nvSpPr>
        <p:spPr>
          <a:xfrm>
            <a:off x="2754962" y="2904362"/>
            <a:ext cx="6582492" cy="1453120"/>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"I do something similar, but I use water. Before I pray, I wash my face, arms, and feet called Wudu to make sure I am clean and ready for Allah."</a:t>
            </a:r>
          </a:p>
        </p:txBody>
      </p:sp>
      <p:sp>
        <p:nvSpPr>
          <p:cNvPr id="20" name="Rounded Rectangle 19">
            <a:extLst>
              <a:ext uri="{FF2B5EF4-FFF2-40B4-BE49-F238E27FC236}">
                <a16:creationId xmlns:a16="http://schemas.microsoft.com/office/drawing/2014/main" id="{0B0B10B0-001C-2844-8807-B1E59B35291B}"/>
              </a:ext>
            </a:extLst>
          </p:cNvPr>
          <p:cNvSpPr/>
          <p:nvPr/>
        </p:nvSpPr>
        <p:spPr>
          <a:xfrm>
            <a:off x="2487757" y="4554954"/>
            <a:ext cx="7302806" cy="1441884"/>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"I also use water, when I enter the Church. I dip my fingers in holy water and make the sign of the cross. Just like you Aisha, that prepares me to enter a holy place."</a:t>
            </a:r>
          </a:p>
        </p:txBody>
      </p:sp>
      <p:pic>
        <p:nvPicPr>
          <p:cNvPr id="28" name="Graphic 27" descr="Scissors outline">
            <a:extLst>
              <a:ext uri="{FF2B5EF4-FFF2-40B4-BE49-F238E27FC236}">
                <a16:creationId xmlns:a16="http://schemas.microsoft.com/office/drawing/2014/main" id="{37C9F077-2AD2-0F49-9A10-F1ABED5983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721629">
            <a:off x="590815" y="4067580"/>
            <a:ext cx="285770" cy="285770"/>
          </a:xfrm>
          <a:prstGeom prst="rect">
            <a:avLst/>
          </a:prstGeom>
        </p:spPr>
      </p:pic>
      <p:sp>
        <p:nvSpPr>
          <p:cNvPr id="47" name="Freeform 46">
            <a:extLst>
              <a:ext uri="{FF2B5EF4-FFF2-40B4-BE49-F238E27FC236}">
                <a16:creationId xmlns:a16="http://schemas.microsoft.com/office/drawing/2014/main" id="{2C94B0A3-578C-8348-98D3-F978AC42F0E0}"/>
              </a:ext>
            </a:extLst>
          </p:cNvPr>
          <p:cNvSpPr/>
          <p:nvPr/>
        </p:nvSpPr>
        <p:spPr>
          <a:xfrm rot="243258">
            <a:off x="9296570" y="3338849"/>
            <a:ext cx="46452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
        <p:nvSpPr>
          <p:cNvPr id="48" name="Freeform 47">
            <a:extLst>
              <a:ext uri="{FF2B5EF4-FFF2-40B4-BE49-F238E27FC236}">
                <a16:creationId xmlns:a16="http://schemas.microsoft.com/office/drawing/2014/main" id="{18429282-C961-2D47-B8A8-296097C19EAA}"/>
              </a:ext>
            </a:extLst>
          </p:cNvPr>
          <p:cNvSpPr/>
          <p:nvPr/>
        </p:nvSpPr>
        <p:spPr>
          <a:xfrm rot="21385078" flipH="1">
            <a:off x="2022887" y="2241491"/>
            <a:ext cx="45461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pic>
        <p:nvPicPr>
          <p:cNvPr id="7" name="Picture 6">
            <a:extLst>
              <a:ext uri="{FF2B5EF4-FFF2-40B4-BE49-F238E27FC236}">
                <a16:creationId xmlns:a16="http://schemas.microsoft.com/office/drawing/2014/main" id="{D2CE239C-FE00-7447-9AA1-A9AB133B1725}"/>
              </a:ext>
            </a:extLst>
          </p:cNvPr>
          <p:cNvPicPr>
            <a:picLocks noChangeAspect="1"/>
          </p:cNvPicPr>
          <p:nvPr/>
        </p:nvPicPr>
        <p:blipFill>
          <a:blip r:embed="rId6"/>
          <a:stretch>
            <a:fillRect/>
          </a:stretch>
        </p:blipFill>
        <p:spPr>
          <a:xfrm>
            <a:off x="760628" y="2251820"/>
            <a:ext cx="1058733" cy="3129916"/>
          </a:xfrm>
          <a:prstGeom prst="rect">
            <a:avLst/>
          </a:prstGeom>
        </p:spPr>
      </p:pic>
      <p:grpSp>
        <p:nvGrpSpPr>
          <p:cNvPr id="16" name="Group 15">
            <a:extLst>
              <a:ext uri="{FF2B5EF4-FFF2-40B4-BE49-F238E27FC236}">
                <a16:creationId xmlns:a16="http://schemas.microsoft.com/office/drawing/2014/main" id="{51FA139D-5677-E745-BA46-AC999B8CF2A7}"/>
              </a:ext>
            </a:extLst>
          </p:cNvPr>
          <p:cNvGrpSpPr/>
          <p:nvPr/>
        </p:nvGrpSpPr>
        <p:grpSpPr>
          <a:xfrm>
            <a:off x="80685" y="-3926247"/>
            <a:ext cx="9256769" cy="2669353"/>
            <a:chOff x="221180" y="251646"/>
            <a:chExt cx="9256769" cy="2669353"/>
          </a:xfrm>
        </p:grpSpPr>
        <p:sp>
          <p:nvSpPr>
            <p:cNvPr id="17" name="Rounded Rectangle 16">
              <a:extLst>
                <a:ext uri="{FF2B5EF4-FFF2-40B4-BE49-F238E27FC236}">
                  <a16:creationId xmlns:a16="http://schemas.microsoft.com/office/drawing/2014/main" id="{5111DB69-7819-9540-9BF5-24F489BB728C}"/>
                </a:ext>
              </a:extLst>
            </p:cNvPr>
            <p:cNvSpPr/>
            <p:nvPr/>
          </p:nvSpPr>
          <p:spPr>
            <a:xfrm>
              <a:off x="1669856" y="515090"/>
              <a:ext cx="6045186" cy="571859"/>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1400" dirty="0">
                  <a:solidFill>
                    <a:schemeClr val="tx1"/>
                  </a:solidFill>
                </a:rPr>
                <a:t>"Before I start my prayer, I make the Sign of the Cross to tell my body it is time to be quiet and listen to God."</a:t>
              </a:r>
              <a:endParaRPr lang="en-GB" sz="1400" dirty="0">
                <a:solidFill>
                  <a:schemeClr val="tx1"/>
                </a:solidFill>
                <a:ea typeface="Calibri"/>
                <a:cs typeface="Calibri"/>
              </a:endParaRPr>
            </a:p>
          </p:txBody>
        </p:sp>
        <p:pic>
          <p:nvPicPr>
            <p:cNvPr id="21" name="Picture 20" descr="A cartoon of a child in red sweater&#10;&#10;Description automatically generated">
              <a:extLst>
                <a:ext uri="{FF2B5EF4-FFF2-40B4-BE49-F238E27FC236}">
                  <a16:creationId xmlns:a16="http://schemas.microsoft.com/office/drawing/2014/main" id="{7C6820B6-2B0C-E34B-AD73-ABF76D578993}"/>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20000"/>
                      </a14:imgEffect>
                    </a14:imgLayer>
                  </a14:imgProps>
                </a:ext>
              </a:extLst>
            </a:blip>
            <a:srcRect l="2769" t="6128" r="80401" b="39692"/>
            <a:stretch/>
          </p:blipFill>
          <p:spPr>
            <a:xfrm>
              <a:off x="7873054" y="829979"/>
              <a:ext cx="1253120" cy="1251936"/>
            </a:xfrm>
            <a:prstGeom prst="rect">
              <a:avLst/>
            </a:prstGeom>
          </p:spPr>
        </p:pic>
        <p:sp>
          <p:nvSpPr>
            <p:cNvPr id="23" name="TextBox 22">
              <a:extLst>
                <a:ext uri="{FF2B5EF4-FFF2-40B4-BE49-F238E27FC236}">
                  <a16:creationId xmlns:a16="http://schemas.microsoft.com/office/drawing/2014/main" id="{5FD0C8CB-2BF4-F545-882F-BF3D1132DFF1}"/>
                </a:ext>
              </a:extLst>
            </p:cNvPr>
            <p:cNvSpPr txBox="1"/>
            <p:nvPr/>
          </p:nvSpPr>
          <p:spPr>
            <a:xfrm>
              <a:off x="8019955" y="2013075"/>
              <a:ext cx="1305791" cy="630942"/>
            </a:xfrm>
            <a:prstGeom prst="rect">
              <a:avLst/>
            </a:prstGeom>
            <a:noFill/>
          </p:spPr>
          <p:txBody>
            <a:bodyPr wrap="square">
              <a:spAutoFit/>
            </a:bodyPr>
            <a:lstStyle/>
            <a:p>
              <a:pPr algn="ctr"/>
              <a:r>
                <a:rPr lang="en-GB" sz="2400" b="1"/>
                <a:t>Kuwala </a:t>
              </a:r>
              <a:br>
                <a:rPr lang="en-GB" b="1"/>
              </a:br>
              <a:r>
                <a:rPr lang="en-GB" sz="1000" b="1"/>
                <a:t>(Catholic Christian)</a:t>
              </a:r>
              <a:r>
                <a:rPr lang="en-GB" sz="1000"/>
                <a:t> </a:t>
              </a:r>
              <a:endParaRPr lang="en-US"/>
            </a:p>
          </p:txBody>
        </p:sp>
        <p:sp>
          <p:nvSpPr>
            <p:cNvPr id="24" name="Rounded Rectangle 23">
              <a:extLst>
                <a:ext uri="{FF2B5EF4-FFF2-40B4-BE49-F238E27FC236}">
                  <a16:creationId xmlns:a16="http://schemas.microsoft.com/office/drawing/2014/main" id="{8A106E0C-15B2-8846-8880-87A31F0D489D}"/>
                </a:ext>
              </a:extLst>
            </p:cNvPr>
            <p:cNvSpPr/>
            <p:nvPr/>
          </p:nvSpPr>
          <p:spPr>
            <a:xfrm>
              <a:off x="1669856" y="1190755"/>
              <a:ext cx="6045186" cy="612434"/>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1400" dirty="0">
                  <a:solidFill>
                    <a:schemeClr val="tx1"/>
                  </a:solidFill>
                </a:rPr>
                <a:t>"I do something similar, but I use water. Before I pray, I wash my face, arms, and feet called Wudu to make sure I am clean and ready for Allah."</a:t>
              </a:r>
            </a:p>
          </p:txBody>
        </p:sp>
        <p:sp>
          <p:nvSpPr>
            <p:cNvPr id="25" name="Rounded Rectangle 24">
              <a:extLst>
                <a:ext uri="{FF2B5EF4-FFF2-40B4-BE49-F238E27FC236}">
                  <a16:creationId xmlns:a16="http://schemas.microsoft.com/office/drawing/2014/main" id="{668B4870-787B-8A4E-8FBF-C6AE1BE0DD48}"/>
                </a:ext>
              </a:extLst>
            </p:cNvPr>
            <p:cNvSpPr/>
            <p:nvPr/>
          </p:nvSpPr>
          <p:spPr>
            <a:xfrm>
              <a:off x="1669856" y="1943571"/>
              <a:ext cx="6045186" cy="733114"/>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1400" dirty="0">
                  <a:solidFill>
                    <a:schemeClr val="tx1"/>
                  </a:solidFill>
                </a:rPr>
                <a:t>"I also use water, when I enter the Church. I dip my fingers in holy water and make the sign of the cross. Just like you Aisha, that prepares me to enter a holy place."</a:t>
              </a:r>
            </a:p>
          </p:txBody>
        </p:sp>
        <p:pic>
          <p:nvPicPr>
            <p:cNvPr id="30" name="Picture 29" descr="Cartoon of children in school uniforms&#10;&#10;Description automatically generated">
              <a:extLst>
                <a:ext uri="{FF2B5EF4-FFF2-40B4-BE49-F238E27FC236}">
                  <a16:creationId xmlns:a16="http://schemas.microsoft.com/office/drawing/2014/main" id="{46409A3E-9848-AF44-A1A1-02B2D096C71C}"/>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Lst>
            </a:blip>
            <a:srcRect l="18045" t="14934" r="69273" b="49379"/>
            <a:stretch/>
          </p:blipFill>
          <p:spPr>
            <a:xfrm>
              <a:off x="560876" y="763601"/>
              <a:ext cx="796705" cy="1197386"/>
            </a:xfrm>
            <a:prstGeom prst="rect">
              <a:avLst/>
            </a:prstGeom>
          </p:spPr>
        </p:pic>
        <p:sp>
          <p:nvSpPr>
            <p:cNvPr id="31" name="TextBox 30">
              <a:extLst>
                <a:ext uri="{FF2B5EF4-FFF2-40B4-BE49-F238E27FC236}">
                  <a16:creationId xmlns:a16="http://schemas.microsoft.com/office/drawing/2014/main" id="{1E9945B4-C1DB-964A-89FF-633A3D42E464}"/>
                </a:ext>
              </a:extLst>
            </p:cNvPr>
            <p:cNvSpPr txBox="1"/>
            <p:nvPr/>
          </p:nvSpPr>
          <p:spPr>
            <a:xfrm>
              <a:off x="351933" y="1906994"/>
              <a:ext cx="1162711" cy="615553"/>
            </a:xfrm>
            <a:prstGeom prst="rect">
              <a:avLst/>
            </a:prstGeom>
            <a:noFill/>
          </p:spPr>
          <p:txBody>
            <a:bodyPr wrap="square">
              <a:spAutoFit/>
            </a:bodyPr>
            <a:lstStyle/>
            <a:p>
              <a:pPr algn="ctr"/>
              <a:r>
                <a:rPr lang="en-GB" sz="2400" b="1"/>
                <a:t>Aisha </a:t>
              </a:r>
              <a:r>
                <a:rPr lang="en-GB" sz="1000" b="1"/>
                <a:t>(Muslim) </a:t>
              </a:r>
              <a:endParaRPr lang="en-US" sz="1000" b="1"/>
            </a:p>
          </p:txBody>
        </p:sp>
        <p:sp>
          <p:nvSpPr>
            <p:cNvPr id="32" name="Freeform 31">
              <a:extLst>
                <a:ext uri="{FF2B5EF4-FFF2-40B4-BE49-F238E27FC236}">
                  <a16:creationId xmlns:a16="http://schemas.microsoft.com/office/drawing/2014/main" id="{2A084955-7846-DB42-AE33-FC6E0166F7DC}"/>
                </a:ext>
              </a:extLst>
            </p:cNvPr>
            <p:cNvSpPr/>
            <p:nvPr/>
          </p:nvSpPr>
          <p:spPr>
            <a:xfrm rot="1455392" flipV="1">
              <a:off x="7631991" y="868142"/>
              <a:ext cx="338503" cy="210469"/>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Lst>
              <a:ahLst/>
              <a:cxnLst>
                <a:cxn ang="0">
                  <a:pos x="connsiteX0" y="connsiteY0"/>
                </a:cxn>
                <a:cxn ang="0">
                  <a:pos x="connsiteX1" y="connsiteY1"/>
                </a:cxn>
                <a:cxn ang="0">
                  <a:pos x="connsiteX2" y="connsiteY2"/>
                </a:cxn>
                <a:cxn ang="0">
                  <a:pos x="connsiteX3" y="connsiteY3"/>
                </a:cxn>
              </a:cxnLst>
              <a:rect l="l" t="t" r="r" b="b"/>
              <a:pathLst>
                <a:path w="432667" h="268626">
                  <a:moveTo>
                    <a:pt x="17842" y="0"/>
                  </a:moveTo>
                  <a:cubicBezTo>
                    <a:pt x="156117" y="38658"/>
                    <a:pt x="223024" y="170986"/>
                    <a:pt x="432667" y="169499"/>
                  </a:cubicBezTo>
                  <a:cubicBezTo>
                    <a:pt x="306286" y="298853"/>
                    <a:pt x="193288" y="289932"/>
                    <a:pt x="0" y="209643"/>
                  </a:cubicBezTo>
                  <a:lnTo>
                    <a:pt x="0" y="209643"/>
                  </a:ln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a:solidFill>
                  <a:schemeClr val="tx1"/>
                </a:solidFill>
              </a:endParaRPr>
            </a:p>
          </p:txBody>
        </p:sp>
        <p:sp>
          <p:nvSpPr>
            <p:cNvPr id="33" name="Freeform 32">
              <a:extLst>
                <a:ext uri="{FF2B5EF4-FFF2-40B4-BE49-F238E27FC236}">
                  <a16:creationId xmlns:a16="http://schemas.microsoft.com/office/drawing/2014/main" id="{9EE0829B-524C-1948-8E55-4A4A4183AF6B}"/>
                </a:ext>
              </a:extLst>
            </p:cNvPr>
            <p:cNvSpPr/>
            <p:nvPr/>
          </p:nvSpPr>
          <p:spPr>
            <a:xfrm flipH="1">
              <a:off x="1363904" y="1400700"/>
              <a:ext cx="342551" cy="192543"/>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Lst>
              <a:ahLst/>
              <a:cxnLst>
                <a:cxn ang="0">
                  <a:pos x="connsiteX0" y="connsiteY0"/>
                </a:cxn>
                <a:cxn ang="0">
                  <a:pos x="connsiteX1" y="connsiteY1"/>
                </a:cxn>
                <a:cxn ang="0">
                  <a:pos x="connsiteX2" y="connsiteY2"/>
                </a:cxn>
                <a:cxn ang="0">
                  <a:pos x="connsiteX3" y="connsiteY3"/>
                </a:cxn>
              </a:cxnLst>
              <a:rect l="l" t="t" r="r" b="b"/>
              <a:pathLst>
                <a:path w="432667" h="268626">
                  <a:moveTo>
                    <a:pt x="17842" y="0"/>
                  </a:moveTo>
                  <a:cubicBezTo>
                    <a:pt x="156117" y="38658"/>
                    <a:pt x="223024" y="170986"/>
                    <a:pt x="432667" y="169499"/>
                  </a:cubicBezTo>
                  <a:cubicBezTo>
                    <a:pt x="306286" y="298853"/>
                    <a:pt x="193288" y="289932"/>
                    <a:pt x="0" y="209643"/>
                  </a:cubicBezTo>
                  <a:lnTo>
                    <a:pt x="0" y="209643"/>
                  </a:ln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a:solidFill>
                  <a:schemeClr val="tx1"/>
                </a:solidFill>
              </a:endParaRPr>
            </a:p>
          </p:txBody>
        </p:sp>
        <p:sp>
          <p:nvSpPr>
            <p:cNvPr id="34" name="Rounded Rectangle 33">
              <a:extLst>
                <a:ext uri="{FF2B5EF4-FFF2-40B4-BE49-F238E27FC236}">
                  <a16:creationId xmlns:a16="http://schemas.microsoft.com/office/drawing/2014/main" id="{756B9A07-542B-6F4F-8E19-3B0CD6F3A723}"/>
                </a:ext>
              </a:extLst>
            </p:cNvPr>
            <p:cNvSpPr/>
            <p:nvPr/>
          </p:nvSpPr>
          <p:spPr>
            <a:xfrm>
              <a:off x="428051" y="251646"/>
              <a:ext cx="9049898" cy="2669353"/>
            </a:xfrm>
            <a:prstGeom prst="roundRect">
              <a:avLst>
                <a:gd name="adj" fmla="val 0"/>
              </a:avLst>
            </a:prstGeom>
            <a:noFill/>
            <a:ln w="127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a:solidFill>
                  <a:schemeClr val="tx1"/>
                </a:solidFill>
              </a:endParaRPr>
            </a:p>
          </p:txBody>
        </p:sp>
        <p:grpSp>
          <p:nvGrpSpPr>
            <p:cNvPr id="35" name="Group 34">
              <a:extLst>
                <a:ext uri="{FF2B5EF4-FFF2-40B4-BE49-F238E27FC236}">
                  <a16:creationId xmlns:a16="http://schemas.microsoft.com/office/drawing/2014/main" id="{28B45987-BEF6-D949-8606-AEC098AC4EE8}"/>
                </a:ext>
              </a:extLst>
            </p:cNvPr>
            <p:cNvGrpSpPr/>
            <p:nvPr/>
          </p:nvGrpSpPr>
          <p:grpSpPr>
            <a:xfrm rot="16038230">
              <a:off x="221180" y="2316692"/>
              <a:ext cx="285770" cy="285770"/>
              <a:chOff x="2456879" y="677459"/>
              <a:chExt cx="285770" cy="285770"/>
            </a:xfrm>
          </p:grpSpPr>
          <p:pic>
            <p:nvPicPr>
              <p:cNvPr id="37" name="Graphic 36" descr="Scissors outline">
                <a:extLst>
                  <a:ext uri="{FF2B5EF4-FFF2-40B4-BE49-F238E27FC236}">
                    <a16:creationId xmlns:a16="http://schemas.microsoft.com/office/drawing/2014/main" id="{BB2E05AC-05B1-C140-A7CE-D1856757F75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5283399">
                <a:off x="2456879" y="677459"/>
                <a:ext cx="285770" cy="285770"/>
              </a:xfrm>
              <a:prstGeom prst="rect">
                <a:avLst/>
              </a:prstGeom>
            </p:spPr>
          </p:pic>
          <p:sp>
            <p:nvSpPr>
              <p:cNvPr id="38" name="Rectangle 37">
                <a:extLst>
                  <a:ext uri="{FF2B5EF4-FFF2-40B4-BE49-F238E27FC236}">
                    <a16:creationId xmlns:a16="http://schemas.microsoft.com/office/drawing/2014/main" id="{26739A20-65BD-A043-BCAD-C70B7E2C9CE7}"/>
                  </a:ext>
                </a:extLst>
              </p:cNvPr>
              <p:cNvSpPr/>
              <p:nvPr/>
            </p:nvSpPr>
            <p:spPr>
              <a:xfrm>
                <a:off x="2599764" y="869950"/>
                <a:ext cx="130736" cy="698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Freeform 12">
              <a:extLst>
                <a:ext uri="{FF2B5EF4-FFF2-40B4-BE49-F238E27FC236}">
                  <a16:creationId xmlns:a16="http://schemas.microsoft.com/office/drawing/2014/main" id="{52075444-57C5-D149-B667-4AEF160C4B34}"/>
                </a:ext>
              </a:extLst>
            </p:cNvPr>
            <p:cNvSpPr/>
            <p:nvPr/>
          </p:nvSpPr>
          <p:spPr>
            <a:xfrm rot="20316846">
              <a:off x="7648715" y="2014323"/>
              <a:ext cx="338503" cy="243471"/>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Lst>
              <a:ahLst/>
              <a:cxnLst>
                <a:cxn ang="0">
                  <a:pos x="connsiteX0" y="connsiteY0"/>
                </a:cxn>
                <a:cxn ang="0">
                  <a:pos x="connsiteX1" y="connsiteY1"/>
                </a:cxn>
                <a:cxn ang="0">
                  <a:pos x="connsiteX2" y="connsiteY2"/>
                </a:cxn>
                <a:cxn ang="0">
                  <a:pos x="connsiteX3" y="connsiteY3"/>
                </a:cxn>
              </a:cxnLst>
              <a:rect l="l" t="t" r="r" b="b"/>
              <a:pathLst>
                <a:path w="432667" h="268626">
                  <a:moveTo>
                    <a:pt x="17842" y="0"/>
                  </a:moveTo>
                  <a:cubicBezTo>
                    <a:pt x="156117" y="38658"/>
                    <a:pt x="223024" y="170986"/>
                    <a:pt x="432667" y="169499"/>
                  </a:cubicBezTo>
                  <a:cubicBezTo>
                    <a:pt x="306286" y="298853"/>
                    <a:pt x="193288" y="289932"/>
                    <a:pt x="0" y="209643"/>
                  </a:cubicBezTo>
                  <a:lnTo>
                    <a:pt x="0" y="209643"/>
                  </a:ln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a:solidFill>
                  <a:schemeClr val="tx1"/>
                </a:solidFill>
              </a:endParaRPr>
            </a:p>
          </p:txBody>
        </p:sp>
      </p:grpSp>
      <p:sp>
        <p:nvSpPr>
          <p:cNvPr id="39" name="Freeform 38">
            <a:extLst>
              <a:ext uri="{FF2B5EF4-FFF2-40B4-BE49-F238E27FC236}">
                <a16:creationId xmlns:a16="http://schemas.microsoft.com/office/drawing/2014/main" id="{88B1959B-2449-394C-AECB-9F886F1ECEA5}"/>
              </a:ext>
            </a:extLst>
          </p:cNvPr>
          <p:cNvSpPr/>
          <p:nvPr/>
        </p:nvSpPr>
        <p:spPr>
          <a:xfrm rot="21385078" flipH="1">
            <a:off x="2078197" y="4802943"/>
            <a:ext cx="45461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
        <p:nvSpPr>
          <p:cNvPr id="40" name="TextBox 39">
            <a:extLst>
              <a:ext uri="{FF2B5EF4-FFF2-40B4-BE49-F238E27FC236}">
                <a16:creationId xmlns:a16="http://schemas.microsoft.com/office/drawing/2014/main" id="{ACA175C9-9B09-DB4F-B2E1-8AB7D9944738}"/>
              </a:ext>
            </a:extLst>
          </p:cNvPr>
          <p:cNvSpPr txBox="1"/>
          <p:nvPr/>
        </p:nvSpPr>
        <p:spPr>
          <a:xfrm>
            <a:off x="10091334" y="5535008"/>
            <a:ext cx="1162711" cy="615553"/>
          </a:xfrm>
          <a:prstGeom prst="rect">
            <a:avLst/>
          </a:prstGeom>
          <a:noFill/>
        </p:spPr>
        <p:txBody>
          <a:bodyPr wrap="square">
            <a:spAutoFit/>
          </a:bodyPr>
          <a:lstStyle/>
          <a:p>
            <a:pPr algn="ctr"/>
            <a:r>
              <a:rPr lang="en-GB" sz="2400" b="1" dirty="0"/>
              <a:t>Aisha </a:t>
            </a:r>
            <a:r>
              <a:rPr lang="en-GB" sz="1000" b="1" dirty="0"/>
              <a:t>(Muslim) </a:t>
            </a:r>
            <a:endParaRPr lang="en-US" sz="1000" b="1" dirty="0"/>
          </a:p>
        </p:txBody>
      </p:sp>
      <p:pic>
        <p:nvPicPr>
          <p:cNvPr id="41" name="Picture 40">
            <a:extLst>
              <a:ext uri="{FF2B5EF4-FFF2-40B4-BE49-F238E27FC236}">
                <a16:creationId xmlns:a16="http://schemas.microsoft.com/office/drawing/2014/main" id="{44EE3EB3-D823-1F4B-A566-2DA8220BA34C}"/>
              </a:ext>
            </a:extLst>
          </p:cNvPr>
          <p:cNvPicPr>
            <a:picLocks noChangeAspect="1"/>
          </p:cNvPicPr>
          <p:nvPr/>
        </p:nvPicPr>
        <p:blipFill>
          <a:blip r:embed="rId11"/>
          <a:stretch>
            <a:fillRect/>
          </a:stretch>
        </p:blipFill>
        <p:spPr>
          <a:xfrm flipH="1">
            <a:off x="10196709" y="2470442"/>
            <a:ext cx="1057336" cy="3120039"/>
          </a:xfrm>
          <a:prstGeom prst="rect">
            <a:avLst/>
          </a:prstGeom>
        </p:spPr>
      </p:pic>
    </p:spTree>
    <p:extLst>
      <p:ext uri="{BB962C8B-B14F-4D97-AF65-F5344CB8AC3E}">
        <p14:creationId xmlns:p14="http://schemas.microsoft.com/office/powerpoint/2010/main" val="526385772"/>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does it mean to me and others?</a:t>
            </a:r>
          </a:p>
        </p:txBody>
      </p:sp>
      <p:sp>
        <p:nvSpPr>
          <p:cNvPr id="14" name="Rounded Rectangle 13">
            <a:extLst>
              <a:ext uri="{FF2B5EF4-FFF2-40B4-BE49-F238E27FC236}">
                <a16:creationId xmlns:a16="http://schemas.microsoft.com/office/drawing/2014/main" id="{3133BEDB-D507-1244-8249-2D8197D4C9DE}"/>
              </a:ext>
            </a:extLst>
          </p:cNvPr>
          <p:cNvSpPr/>
          <p:nvPr/>
        </p:nvSpPr>
        <p:spPr>
          <a:xfrm>
            <a:off x="2162606" y="1631331"/>
            <a:ext cx="5679069" cy="1051624"/>
          </a:xfrm>
          <a:prstGeom prst="roundRect">
            <a:avLst>
              <a:gd name="adj" fmla="val 15321"/>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"I believe God is One, but He is also three persons; Father, Son and Holy Spirit."</a:t>
            </a:r>
          </a:p>
        </p:txBody>
      </p:sp>
      <p:sp>
        <p:nvSpPr>
          <p:cNvPr id="19" name="Rounded Rectangle 18">
            <a:extLst>
              <a:ext uri="{FF2B5EF4-FFF2-40B4-BE49-F238E27FC236}">
                <a16:creationId xmlns:a16="http://schemas.microsoft.com/office/drawing/2014/main" id="{BA535221-B12F-4947-93A1-BE2368BAC500}"/>
              </a:ext>
            </a:extLst>
          </p:cNvPr>
          <p:cNvSpPr/>
          <p:nvPr/>
        </p:nvSpPr>
        <p:spPr>
          <a:xfrm>
            <a:off x="3311143" y="2896890"/>
            <a:ext cx="6045186" cy="1356553"/>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"That is where we are different. I believe God is strictly One, so I don't use the number three."</a:t>
            </a:r>
          </a:p>
        </p:txBody>
      </p:sp>
      <p:sp>
        <p:nvSpPr>
          <p:cNvPr id="20" name="Rounded Rectangle 19">
            <a:extLst>
              <a:ext uri="{FF2B5EF4-FFF2-40B4-BE49-F238E27FC236}">
                <a16:creationId xmlns:a16="http://schemas.microsoft.com/office/drawing/2014/main" id="{0B0B10B0-001C-2844-8807-B1E59B35291B}"/>
              </a:ext>
            </a:extLst>
          </p:cNvPr>
          <p:cNvSpPr/>
          <p:nvPr/>
        </p:nvSpPr>
        <p:spPr>
          <a:xfrm>
            <a:off x="4087675" y="4445395"/>
            <a:ext cx="6045186" cy="1668600"/>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"I am like Aisha. We believe 'The Lord is One.' But, </a:t>
            </a:r>
            <a:r>
              <a:rPr lang="en-GB" sz="2400" dirty="0" err="1">
                <a:solidFill>
                  <a:schemeClr val="tx1"/>
                </a:solidFill>
              </a:rPr>
              <a:t>Kuwala</a:t>
            </a:r>
            <a:r>
              <a:rPr lang="en-GB" sz="2400" dirty="0">
                <a:solidFill>
                  <a:schemeClr val="tx1"/>
                </a:solidFill>
              </a:rPr>
              <a:t>, I do like how you touch your head and heart—we touch the Mezuzah on our door to remember God is close to us."</a:t>
            </a:r>
          </a:p>
        </p:txBody>
      </p:sp>
      <p:sp>
        <p:nvSpPr>
          <p:cNvPr id="22" name="TextBox 21">
            <a:extLst>
              <a:ext uri="{FF2B5EF4-FFF2-40B4-BE49-F238E27FC236}">
                <a16:creationId xmlns:a16="http://schemas.microsoft.com/office/drawing/2014/main" id="{2A545A6B-0599-5248-A38C-1D73DCB65820}"/>
              </a:ext>
            </a:extLst>
          </p:cNvPr>
          <p:cNvSpPr txBox="1"/>
          <p:nvPr/>
        </p:nvSpPr>
        <p:spPr>
          <a:xfrm>
            <a:off x="10132861" y="5690394"/>
            <a:ext cx="1162711" cy="615553"/>
          </a:xfrm>
          <a:prstGeom prst="rect">
            <a:avLst/>
          </a:prstGeom>
          <a:noFill/>
        </p:spPr>
        <p:txBody>
          <a:bodyPr wrap="square">
            <a:spAutoFit/>
          </a:bodyPr>
          <a:lstStyle/>
          <a:p>
            <a:pPr algn="ctr"/>
            <a:r>
              <a:rPr lang="en-GB" sz="2400" b="1" dirty="0"/>
              <a:t>Aisha </a:t>
            </a:r>
            <a:r>
              <a:rPr lang="en-GB" sz="1000" b="1" dirty="0"/>
              <a:t>(Muslim) </a:t>
            </a:r>
            <a:endParaRPr lang="en-US" sz="1000" b="1" dirty="0"/>
          </a:p>
        </p:txBody>
      </p:sp>
      <p:pic>
        <p:nvPicPr>
          <p:cNvPr id="28" name="Graphic 27" descr="Scissors outline">
            <a:extLst>
              <a:ext uri="{FF2B5EF4-FFF2-40B4-BE49-F238E27FC236}">
                <a16:creationId xmlns:a16="http://schemas.microsoft.com/office/drawing/2014/main" id="{37C9F077-2AD2-0F49-9A10-F1ABED59834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721629">
            <a:off x="690570" y="4166719"/>
            <a:ext cx="285770" cy="285770"/>
          </a:xfrm>
          <a:prstGeom prst="rect">
            <a:avLst/>
          </a:prstGeom>
        </p:spPr>
      </p:pic>
      <p:sp>
        <p:nvSpPr>
          <p:cNvPr id="48" name="Freeform 47">
            <a:extLst>
              <a:ext uri="{FF2B5EF4-FFF2-40B4-BE49-F238E27FC236}">
                <a16:creationId xmlns:a16="http://schemas.microsoft.com/office/drawing/2014/main" id="{18429282-C961-2D47-B8A8-296097C19EAA}"/>
              </a:ext>
            </a:extLst>
          </p:cNvPr>
          <p:cNvSpPr/>
          <p:nvPr/>
        </p:nvSpPr>
        <p:spPr>
          <a:xfrm rot="21385078" flipH="1">
            <a:off x="3689657" y="4668615"/>
            <a:ext cx="45461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
        <p:nvSpPr>
          <p:cNvPr id="16" name="TextBox 15">
            <a:extLst>
              <a:ext uri="{FF2B5EF4-FFF2-40B4-BE49-F238E27FC236}">
                <a16:creationId xmlns:a16="http://schemas.microsoft.com/office/drawing/2014/main" id="{E1CF2F58-EA53-D940-AC0A-502A18F41854}"/>
              </a:ext>
            </a:extLst>
          </p:cNvPr>
          <p:cNvSpPr txBox="1"/>
          <p:nvPr/>
        </p:nvSpPr>
        <p:spPr>
          <a:xfrm>
            <a:off x="2570713" y="5401515"/>
            <a:ext cx="1305791" cy="615553"/>
          </a:xfrm>
          <a:prstGeom prst="rect">
            <a:avLst/>
          </a:prstGeom>
          <a:noFill/>
        </p:spPr>
        <p:txBody>
          <a:bodyPr wrap="square">
            <a:spAutoFit/>
          </a:bodyPr>
          <a:lstStyle/>
          <a:p>
            <a:pPr algn="ctr"/>
            <a:r>
              <a:rPr lang="en-GB" sz="2400" b="1" dirty="0"/>
              <a:t>Eitan </a:t>
            </a:r>
            <a:br>
              <a:rPr lang="en-GB" b="1" dirty="0"/>
            </a:br>
            <a:r>
              <a:rPr lang="en-GB" sz="1000" b="1" dirty="0"/>
              <a:t>(Jewish) </a:t>
            </a:r>
            <a:endParaRPr lang="en-US" sz="1000" b="1" dirty="0"/>
          </a:p>
        </p:txBody>
      </p:sp>
      <p:pic>
        <p:nvPicPr>
          <p:cNvPr id="23" name="Picture 22">
            <a:extLst>
              <a:ext uri="{FF2B5EF4-FFF2-40B4-BE49-F238E27FC236}">
                <a16:creationId xmlns:a16="http://schemas.microsoft.com/office/drawing/2014/main" id="{AE816F5B-A58C-0D4A-B7BF-F32CA7CFE15E}"/>
              </a:ext>
            </a:extLst>
          </p:cNvPr>
          <p:cNvPicPr>
            <a:picLocks noChangeAspect="1"/>
          </p:cNvPicPr>
          <p:nvPr/>
        </p:nvPicPr>
        <p:blipFill>
          <a:blip r:embed="rId5"/>
          <a:stretch>
            <a:fillRect/>
          </a:stretch>
        </p:blipFill>
        <p:spPr>
          <a:xfrm flipH="1">
            <a:off x="10296464" y="2569581"/>
            <a:ext cx="1057336" cy="3120039"/>
          </a:xfrm>
          <a:prstGeom prst="rect">
            <a:avLst/>
          </a:prstGeom>
        </p:spPr>
      </p:pic>
      <p:sp>
        <p:nvSpPr>
          <p:cNvPr id="25" name="TextBox 24">
            <a:extLst>
              <a:ext uri="{FF2B5EF4-FFF2-40B4-BE49-F238E27FC236}">
                <a16:creationId xmlns:a16="http://schemas.microsoft.com/office/drawing/2014/main" id="{654EDA10-9043-D040-AF61-CA1DB02E9362}"/>
              </a:ext>
            </a:extLst>
          </p:cNvPr>
          <p:cNvSpPr txBox="1"/>
          <p:nvPr/>
        </p:nvSpPr>
        <p:spPr>
          <a:xfrm>
            <a:off x="579861" y="4571951"/>
            <a:ext cx="1305791" cy="630942"/>
          </a:xfrm>
          <a:prstGeom prst="rect">
            <a:avLst/>
          </a:prstGeom>
          <a:noFill/>
        </p:spPr>
        <p:txBody>
          <a:bodyPr wrap="square">
            <a:spAutoFit/>
          </a:bodyPr>
          <a:lstStyle/>
          <a:p>
            <a:pPr algn="ctr"/>
            <a:r>
              <a:rPr lang="en-GB" sz="2400" b="1" dirty="0" err="1"/>
              <a:t>Kuwala</a:t>
            </a:r>
            <a:r>
              <a:rPr lang="en-GB" sz="2400" b="1" dirty="0"/>
              <a:t> </a:t>
            </a:r>
            <a:br>
              <a:rPr lang="en-GB" b="1" dirty="0"/>
            </a:br>
            <a:r>
              <a:rPr lang="en-GB" sz="1000" b="1" dirty="0"/>
              <a:t>(Catholic Christian)</a:t>
            </a:r>
            <a:r>
              <a:rPr lang="en-GB" sz="1000" dirty="0"/>
              <a:t> </a:t>
            </a:r>
            <a:endParaRPr lang="en-US" dirty="0"/>
          </a:p>
        </p:txBody>
      </p:sp>
      <p:pic>
        <p:nvPicPr>
          <p:cNvPr id="26" name="Picture 25">
            <a:extLst>
              <a:ext uri="{FF2B5EF4-FFF2-40B4-BE49-F238E27FC236}">
                <a16:creationId xmlns:a16="http://schemas.microsoft.com/office/drawing/2014/main" id="{A0BF853C-0964-9246-87A8-6D9BFB97E34E}"/>
              </a:ext>
            </a:extLst>
          </p:cNvPr>
          <p:cNvPicPr>
            <a:picLocks noChangeAspect="1"/>
          </p:cNvPicPr>
          <p:nvPr/>
        </p:nvPicPr>
        <p:blipFill>
          <a:blip r:embed="rId6"/>
          <a:stretch>
            <a:fillRect/>
          </a:stretch>
        </p:blipFill>
        <p:spPr>
          <a:xfrm>
            <a:off x="666657" y="1454784"/>
            <a:ext cx="1058733" cy="3129916"/>
          </a:xfrm>
          <a:prstGeom prst="rect">
            <a:avLst/>
          </a:prstGeom>
        </p:spPr>
      </p:pic>
      <p:sp>
        <p:nvSpPr>
          <p:cNvPr id="27" name="Freeform 26">
            <a:extLst>
              <a:ext uri="{FF2B5EF4-FFF2-40B4-BE49-F238E27FC236}">
                <a16:creationId xmlns:a16="http://schemas.microsoft.com/office/drawing/2014/main" id="{82D64302-74C8-104A-98BD-F3C21E0F872A}"/>
              </a:ext>
            </a:extLst>
          </p:cNvPr>
          <p:cNvSpPr/>
          <p:nvPr/>
        </p:nvSpPr>
        <p:spPr>
          <a:xfrm rot="21385078" flipH="1">
            <a:off x="1765971" y="1940492"/>
            <a:ext cx="45461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pic>
        <p:nvPicPr>
          <p:cNvPr id="29" name="Picture 28">
            <a:extLst>
              <a:ext uri="{FF2B5EF4-FFF2-40B4-BE49-F238E27FC236}">
                <a16:creationId xmlns:a16="http://schemas.microsoft.com/office/drawing/2014/main" id="{2E1408BB-A565-384E-9024-3E94B9304ED2}"/>
              </a:ext>
            </a:extLst>
          </p:cNvPr>
          <p:cNvPicPr>
            <a:picLocks noChangeAspect="1"/>
          </p:cNvPicPr>
          <p:nvPr/>
        </p:nvPicPr>
        <p:blipFill>
          <a:blip r:embed="rId7"/>
          <a:stretch>
            <a:fillRect/>
          </a:stretch>
        </p:blipFill>
        <p:spPr>
          <a:xfrm flipH="1">
            <a:off x="1984492" y="3138446"/>
            <a:ext cx="949096" cy="3298673"/>
          </a:xfrm>
          <a:prstGeom prst="rect">
            <a:avLst/>
          </a:prstGeom>
        </p:spPr>
      </p:pic>
      <p:sp>
        <p:nvSpPr>
          <p:cNvPr id="30" name="Freeform 29">
            <a:extLst>
              <a:ext uri="{FF2B5EF4-FFF2-40B4-BE49-F238E27FC236}">
                <a16:creationId xmlns:a16="http://schemas.microsoft.com/office/drawing/2014/main" id="{CFED9086-F8F7-CA4E-8802-0DACAADAE43A}"/>
              </a:ext>
            </a:extLst>
          </p:cNvPr>
          <p:cNvSpPr/>
          <p:nvPr/>
        </p:nvSpPr>
        <p:spPr>
          <a:xfrm rot="498623">
            <a:off x="9302905" y="3356828"/>
            <a:ext cx="46452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Tree>
    <p:extLst>
      <p:ext uri="{BB962C8B-B14F-4D97-AF65-F5344CB8AC3E}">
        <p14:creationId xmlns:p14="http://schemas.microsoft.com/office/powerpoint/2010/main" val="2558422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does it mean to me and others?</a:t>
            </a:r>
          </a:p>
        </p:txBody>
      </p:sp>
      <p:sp>
        <p:nvSpPr>
          <p:cNvPr id="14" name="Rounded Rectangle 13">
            <a:extLst>
              <a:ext uri="{FF2B5EF4-FFF2-40B4-BE49-F238E27FC236}">
                <a16:creationId xmlns:a16="http://schemas.microsoft.com/office/drawing/2014/main" id="{3133BEDB-D507-1244-8249-2D8197D4C9DE}"/>
              </a:ext>
            </a:extLst>
          </p:cNvPr>
          <p:cNvSpPr/>
          <p:nvPr/>
        </p:nvSpPr>
        <p:spPr>
          <a:xfrm>
            <a:off x="2418456" y="2034031"/>
            <a:ext cx="6045186" cy="927298"/>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"At the very end, I put my hands together for 'Amen.' It means I really believe it."</a:t>
            </a:r>
          </a:p>
        </p:txBody>
      </p:sp>
      <p:sp>
        <p:nvSpPr>
          <p:cNvPr id="18" name="TextBox 17">
            <a:extLst>
              <a:ext uri="{FF2B5EF4-FFF2-40B4-BE49-F238E27FC236}">
                <a16:creationId xmlns:a16="http://schemas.microsoft.com/office/drawing/2014/main" id="{7F53A406-AC42-CB4D-A641-64ED0C4367D2}"/>
              </a:ext>
            </a:extLst>
          </p:cNvPr>
          <p:cNvSpPr txBox="1"/>
          <p:nvPr/>
        </p:nvSpPr>
        <p:spPr>
          <a:xfrm>
            <a:off x="949681" y="5524337"/>
            <a:ext cx="1305791" cy="630942"/>
          </a:xfrm>
          <a:prstGeom prst="rect">
            <a:avLst/>
          </a:prstGeom>
          <a:noFill/>
        </p:spPr>
        <p:txBody>
          <a:bodyPr wrap="square">
            <a:spAutoFit/>
          </a:bodyPr>
          <a:lstStyle/>
          <a:p>
            <a:pPr algn="ctr"/>
            <a:r>
              <a:rPr lang="en-GB" sz="2400" b="1" dirty="0" err="1"/>
              <a:t>Kuwala</a:t>
            </a:r>
            <a:r>
              <a:rPr lang="en-GB" sz="2400" b="1" dirty="0"/>
              <a:t> </a:t>
            </a:r>
            <a:br>
              <a:rPr lang="en-GB" b="1" dirty="0"/>
            </a:br>
            <a:r>
              <a:rPr lang="en-GB" sz="1000" b="1" dirty="0"/>
              <a:t>(Catholic Christian)</a:t>
            </a:r>
            <a:r>
              <a:rPr lang="en-GB" sz="1000" dirty="0"/>
              <a:t> </a:t>
            </a:r>
            <a:endParaRPr lang="en-US" dirty="0"/>
          </a:p>
        </p:txBody>
      </p:sp>
      <p:sp>
        <p:nvSpPr>
          <p:cNvPr id="19" name="Rounded Rectangle 18">
            <a:extLst>
              <a:ext uri="{FF2B5EF4-FFF2-40B4-BE49-F238E27FC236}">
                <a16:creationId xmlns:a16="http://schemas.microsoft.com/office/drawing/2014/main" id="{BA535221-B12F-4947-93A1-BE2368BAC500}"/>
              </a:ext>
            </a:extLst>
          </p:cNvPr>
          <p:cNvSpPr/>
          <p:nvPr/>
        </p:nvSpPr>
        <p:spPr>
          <a:xfrm>
            <a:off x="3908221" y="3305102"/>
            <a:ext cx="6045186" cy="1356553"/>
          </a:xfrm>
          <a:prstGeom prst="roundRect">
            <a:avLst>
              <a:gd name="adj" fmla="val 9524"/>
            </a:avLst>
          </a:prstGeom>
          <a:solidFill>
            <a:schemeClr val="bg1"/>
          </a:solidFill>
          <a:ln w="38100">
            <a:solidFill>
              <a:srgbClr val="683E59"/>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r>
              <a:rPr lang="en-GB" sz="2400" dirty="0">
                <a:solidFill>
                  <a:schemeClr val="tx1"/>
                </a:solidFill>
              </a:rPr>
              <a:t>"I put my hands together too! When I see someone, I press my palms together to say </a:t>
            </a:r>
            <a:br>
              <a:rPr lang="en-GB" sz="2400" dirty="0">
                <a:solidFill>
                  <a:schemeClr val="tx1"/>
                </a:solidFill>
              </a:rPr>
            </a:br>
            <a:r>
              <a:rPr lang="en-GB" sz="2400" i="1" dirty="0">
                <a:solidFill>
                  <a:schemeClr val="tx1"/>
                </a:solidFill>
              </a:rPr>
              <a:t>Sat Sri Akal</a:t>
            </a:r>
            <a:r>
              <a:rPr lang="en-GB" sz="2400" dirty="0">
                <a:solidFill>
                  <a:schemeClr val="tx1"/>
                </a:solidFill>
              </a:rPr>
              <a:t>. It means I see the truth in you."</a:t>
            </a:r>
          </a:p>
        </p:txBody>
      </p:sp>
      <p:pic>
        <p:nvPicPr>
          <p:cNvPr id="28" name="Graphic 27" descr="Scissors outline">
            <a:extLst>
              <a:ext uri="{FF2B5EF4-FFF2-40B4-BE49-F238E27FC236}">
                <a16:creationId xmlns:a16="http://schemas.microsoft.com/office/drawing/2014/main" id="{37C9F077-2AD2-0F49-9A10-F1ABED5983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9721629">
            <a:off x="802373" y="5043135"/>
            <a:ext cx="285770" cy="285770"/>
          </a:xfrm>
          <a:prstGeom prst="rect">
            <a:avLst/>
          </a:prstGeom>
        </p:spPr>
      </p:pic>
      <p:sp>
        <p:nvSpPr>
          <p:cNvPr id="47" name="Freeform 46">
            <a:extLst>
              <a:ext uri="{FF2B5EF4-FFF2-40B4-BE49-F238E27FC236}">
                <a16:creationId xmlns:a16="http://schemas.microsoft.com/office/drawing/2014/main" id="{2C94B0A3-578C-8348-98D3-F978AC42F0E0}"/>
              </a:ext>
            </a:extLst>
          </p:cNvPr>
          <p:cNvSpPr/>
          <p:nvPr/>
        </p:nvSpPr>
        <p:spPr>
          <a:xfrm rot="243258">
            <a:off x="9885600" y="3490741"/>
            <a:ext cx="46452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
        <p:nvSpPr>
          <p:cNvPr id="48" name="Freeform 47">
            <a:extLst>
              <a:ext uri="{FF2B5EF4-FFF2-40B4-BE49-F238E27FC236}">
                <a16:creationId xmlns:a16="http://schemas.microsoft.com/office/drawing/2014/main" id="{18429282-C961-2D47-B8A8-296097C19EAA}"/>
              </a:ext>
            </a:extLst>
          </p:cNvPr>
          <p:cNvSpPr/>
          <p:nvPr/>
        </p:nvSpPr>
        <p:spPr>
          <a:xfrm rot="21385078" flipH="1">
            <a:off x="2014250" y="2539562"/>
            <a:ext cx="454610" cy="342624"/>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rgbClr val="683E5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pic>
        <p:nvPicPr>
          <p:cNvPr id="26" name="Picture 25">
            <a:extLst>
              <a:ext uri="{FF2B5EF4-FFF2-40B4-BE49-F238E27FC236}">
                <a16:creationId xmlns:a16="http://schemas.microsoft.com/office/drawing/2014/main" id="{F2C85429-DE0B-EA49-A95C-B81E407EACF2}"/>
              </a:ext>
            </a:extLst>
          </p:cNvPr>
          <p:cNvPicPr>
            <a:picLocks noChangeAspect="1"/>
          </p:cNvPicPr>
          <p:nvPr/>
        </p:nvPicPr>
        <p:blipFill rotWithShape="1">
          <a:blip r:embed="rId6"/>
          <a:srcRect l="-22437" t="-1" r="-23353" b="-2441"/>
          <a:stretch/>
        </p:blipFill>
        <p:spPr>
          <a:xfrm flipH="1">
            <a:off x="10136634" y="2200737"/>
            <a:ext cx="1537334" cy="3447827"/>
          </a:xfrm>
          <a:prstGeom prst="rect">
            <a:avLst/>
          </a:prstGeom>
        </p:spPr>
      </p:pic>
      <p:sp>
        <p:nvSpPr>
          <p:cNvPr id="27" name="TextBox 26">
            <a:extLst>
              <a:ext uri="{FF2B5EF4-FFF2-40B4-BE49-F238E27FC236}">
                <a16:creationId xmlns:a16="http://schemas.microsoft.com/office/drawing/2014/main" id="{16C4CF1B-C7FA-154D-9DA2-28FDB45ACAE0}"/>
              </a:ext>
            </a:extLst>
          </p:cNvPr>
          <p:cNvSpPr txBox="1"/>
          <p:nvPr/>
        </p:nvSpPr>
        <p:spPr>
          <a:xfrm>
            <a:off x="10233585" y="5524337"/>
            <a:ext cx="1295086" cy="615553"/>
          </a:xfrm>
          <a:prstGeom prst="rect">
            <a:avLst/>
          </a:prstGeom>
          <a:noFill/>
        </p:spPr>
        <p:txBody>
          <a:bodyPr wrap="square" lIns="91440" tIns="45720" rIns="91440" bIns="45720" anchor="t">
            <a:spAutoFit/>
          </a:bodyPr>
          <a:lstStyle/>
          <a:p>
            <a:pPr algn="ctr"/>
            <a:r>
              <a:rPr lang="en-GB" sz="2400" b="1" dirty="0"/>
              <a:t>Angad</a:t>
            </a:r>
            <a:r>
              <a:rPr lang="en-GB" sz="2000" b="1" dirty="0"/>
              <a:t> </a:t>
            </a:r>
            <a:br>
              <a:rPr lang="en-GB" sz="2000" b="1" dirty="0"/>
            </a:br>
            <a:r>
              <a:rPr lang="en-GB" sz="1000" b="1" dirty="0"/>
              <a:t>(Sikh) </a:t>
            </a:r>
            <a:endParaRPr lang="en-US" sz="1000" b="1" dirty="0"/>
          </a:p>
        </p:txBody>
      </p:sp>
      <p:pic>
        <p:nvPicPr>
          <p:cNvPr id="7" name="Picture 6">
            <a:extLst>
              <a:ext uri="{FF2B5EF4-FFF2-40B4-BE49-F238E27FC236}">
                <a16:creationId xmlns:a16="http://schemas.microsoft.com/office/drawing/2014/main" id="{D2CE239C-FE00-7447-9AA1-A9AB133B1725}"/>
              </a:ext>
            </a:extLst>
          </p:cNvPr>
          <p:cNvPicPr>
            <a:picLocks noChangeAspect="1"/>
          </p:cNvPicPr>
          <p:nvPr/>
        </p:nvPicPr>
        <p:blipFill>
          <a:blip r:embed="rId7"/>
          <a:stretch>
            <a:fillRect/>
          </a:stretch>
        </p:blipFill>
        <p:spPr>
          <a:xfrm>
            <a:off x="945258" y="2394421"/>
            <a:ext cx="1058733" cy="3129916"/>
          </a:xfrm>
          <a:prstGeom prst="rect">
            <a:avLst/>
          </a:prstGeom>
        </p:spPr>
      </p:pic>
    </p:spTree>
    <p:extLst>
      <p:ext uri="{BB962C8B-B14F-4D97-AF65-F5344CB8AC3E}">
        <p14:creationId xmlns:p14="http://schemas.microsoft.com/office/powerpoint/2010/main" val="4028609847"/>
      </p:ext>
    </p:extLst>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does it mean to me and others?</a:t>
            </a:r>
          </a:p>
        </p:txBody>
      </p:sp>
      <p:pic>
        <p:nvPicPr>
          <p:cNvPr id="15" name="Content Placeholder 6" descr="A child in a red sweater&#10;&#10;Description automatically generated">
            <a:extLst>
              <a:ext uri="{FF2B5EF4-FFF2-40B4-BE49-F238E27FC236}">
                <a16:creationId xmlns:a16="http://schemas.microsoft.com/office/drawing/2014/main" id="{FB0940D6-2620-074C-9DDD-5BA456A5B9C9}"/>
              </a:ext>
            </a:extLst>
          </p:cNvPr>
          <p:cNvPicPr>
            <a:picLocks noGrp="1" noChangeAspect="1"/>
          </p:cNvPicPr>
          <p:nvPr>
            <p:ph idx="1"/>
          </p:nvPr>
        </p:nvPicPr>
        <p:blipFill rotWithShape="1">
          <a:blip r:embed="rId3"/>
          <a:srcRect l="40494" t="3836" r="40156" b="53308"/>
          <a:stretch/>
        </p:blipFill>
        <p:spPr>
          <a:xfrm>
            <a:off x="7945760" y="2375742"/>
            <a:ext cx="2965013" cy="3787415"/>
          </a:xfrm>
        </p:spPr>
      </p:pic>
      <p:sp>
        <p:nvSpPr>
          <p:cNvPr id="9" name="Rounded Rectangle 8">
            <a:extLst>
              <a:ext uri="{FF2B5EF4-FFF2-40B4-BE49-F238E27FC236}">
                <a16:creationId xmlns:a16="http://schemas.microsoft.com/office/drawing/2014/main" id="{1780EABF-2F93-8B45-9BA3-6DA82E6EBAC5}"/>
              </a:ext>
            </a:extLst>
          </p:cNvPr>
          <p:cNvSpPr/>
          <p:nvPr/>
        </p:nvSpPr>
        <p:spPr>
          <a:xfrm>
            <a:off x="838200" y="1746445"/>
            <a:ext cx="6256866" cy="3619185"/>
          </a:xfrm>
          <a:prstGeom prst="roundRect">
            <a:avLst>
              <a:gd name="adj" fmla="val 5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FBF1C2-302F-204D-99A5-3B56CE602D31}"/>
              </a:ext>
            </a:extLst>
          </p:cNvPr>
          <p:cNvSpPr txBox="1"/>
          <p:nvPr/>
        </p:nvSpPr>
        <p:spPr>
          <a:xfrm>
            <a:off x="1187982" y="1972624"/>
            <a:ext cx="5691969" cy="3170099"/>
          </a:xfrm>
          <a:prstGeom prst="rect">
            <a:avLst/>
          </a:prstGeom>
          <a:noFill/>
          <a:ln w="38100">
            <a:noFill/>
          </a:ln>
        </p:spPr>
        <p:txBody>
          <a:bodyPr wrap="square">
            <a:spAutoFit/>
          </a:bodyPr>
          <a:lstStyle/>
          <a:p>
            <a:r>
              <a:rPr lang="en-US" sz="2000" dirty="0"/>
              <a:t>Philosophy or Children. </a:t>
            </a:r>
            <a:br>
              <a:rPr lang="en-US" sz="2000" dirty="0"/>
            </a:br>
            <a:r>
              <a:rPr lang="en-US" sz="2000" i="1" dirty="0"/>
              <a:t>Sit in a circle, talk and listen to each other.</a:t>
            </a:r>
            <a:br>
              <a:rPr lang="en-US" sz="3200" dirty="0">
                <a:solidFill>
                  <a:schemeClr val="tx1"/>
                </a:solidFill>
              </a:rPr>
            </a:br>
            <a:r>
              <a:rPr lang="en-GB" sz="3200" dirty="0"/>
              <a:t>A student in assembly doesn't believe in God but makes the Sign of the Cross so they don't stand out. What’s your take on this?</a:t>
            </a:r>
            <a:endParaRPr lang="en-US" sz="3200" dirty="0">
              <a:solidFill>
                <a:schemeClr val="tx1"/>
              </a:solidFill>
            </a:endParaRPr>
          </a:p>
        </p:txBody>
      </p:sp>
      <p:sp>
        <p:nvSpPr>
          <p:cNvPr id="11" name="Freeform 10">
            <a:extLst>
              <a:ext uri="{FF2B5EF4-FFF2-40B4-BE49-F238E27FC236}">
                <a16:creationId xmlns:a16="http://schemas.microsoft.com/office/drawing/2014/main" id="{ED414AB2-04E4-BB4C-BCF9-39B9387D4681}"/>
              </a:ext>
            </a:extLst>
          </p:cNvPr>
          <p:cNvSpPr/>
          <p:nvPr/>
        </p:nvSpPr>
        <p:spPr>
          <a:xfrm rot="498623">
            <a:off x="7032357" y="3478431"/>
            <a:ext cx="760998" cy="561302"/>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Tree>
    <p:extLst>
      <p:ext uri="{BB962C8B-B14F-4D97-AF65-F5344CB8AC3E}">
        <p14:creationId xmlns:p14="http://schemas.microsoft.com/office/powerpoint/2010/main" val="42645232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does it mean to me and others?</a:t>
            </a:r>
          </a:p>
        </p:txBody>
      </p:sp>
      <p:pic>
        <p:nvPicPr>
          <p:cNvPr id="15" name="Content Placeholder 6" descr="A child in a red sweater&#10;&#10;Description automatically generated">
            <a:extLst>
              <a:ext uri="{FF2B5EF4-FFF2-40B4-BE49-F238E27FC236}">
                <a16:creationId xmlns:a16="http://schemas.microsoft.com/office/drawing/2014/main" id="{FB0940D6-2620-074C-9DDD-5BA456A5B9C9}"/>
              </a:ext>
            </a:extLst>
          </p:cNvPr>
          <p:cNvPicPr>
            <a:picLocks noGrp="1" noChangeAspect="1"/>
          </p:cNvPicPr>
          <p:nvPr>
            <p:ph idx="1"/>
          </p:nvPr>
        </p:nvPicPr>
        <p:blipFill rotWithShape="1">
          <a:blip r:embed="rId3"/>
          <a:srcRect l="40494" t="3836" r="40156" b="53308"/>
          <a:stretch/>
        </p:blipFill>
        <p:spPr>
          <a:xfrm>
            <a:off x="7945760" y="2375742"/>
            <a:ext cx="2965013" cy="3787415"/>
          </a:xfrm>
        </p:spPr>
      </p:pic>
      <p:sp>
        <p:nvSpPr>
          <p:cNvPr id="9" name="Rounded Rectangle 8">
            <a:extLst>
              <a:ext uri="{FF2B5EF4-FFF2-40B4-BE49-F238E27FC236}">
                <a16:creationId xmlns:a16="http://schemas.microsoft.com/office/drawing/2014/main" id="{1780EABF-2F93-8B45-9BA3-6DA82E6EBAC5}"/>
              </a:ext>
            </a:extLst>
          </p:cNvPr>
          <p:cNvSpPr/>
          <p:nvPr/>
        </p:nvSpPr>
        <p:spPr>
          <a:xfrm>
            <a:off x="838200" y="1746445"/>
            <a:ext cx="6256866" cy="3170099"/>
          </a:xfrm>
          <a:prstGeom prst="roundRect">
            <a:avLst>
              <a:gd name="adj" fmla="val 5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AFBF1C2-302F-204D-99A5-3B56CE602D31}"/>
              </a:ext>
            </a:extLst>
          </p:cNvPr>
          <p:cNvSpPr txBox="1"/>
          <p:nvPr/>
        </p:nvSpPr>
        <p:spPr>
          <a:xfrm>
            <a:off x="1187982" y="1972624"/>
            <a:ext cx="5691969" cy="3170099"/>
          </a:xfrm>
          <a:prstGeom prst="rect">
            <a:avLst/>
          </a:prstGeom>
          <a:noFill/>
          <a:ln w="38100">
            <a:noFill/>
          </a:ln>
        </p:spPr>
        <p:txBody>
          <a:bodyPr wrap="square">
            <a:spAutoFit/>
          </a:bodyPr>
          <a:lstStyle/>
          <a:p>
            <a:r>
              <a:rPr lang="en-US" sz="2000" dirty="0"/>
              <a:t>Philosophy or Children. </a:t>
            </a:r>
            <a:br>
              <a:rPr lang="en-US" sz="2000" dirty="0"/>
            </a:br>
            <a:r>
              <a:rPr lang="en-US" sz="2000" i="1" dirty="0"/>
              <a:t>Sit in a circle, talk and listen to each other.</a:t>
            </a:r>
            <a:br>
              <a:rPr lang="en-US" sz="3200" dirty="0">
                <a:solidFill>
                  <a:schemeClr val="tx1"/>
                </a:solidFill>
              </a:rPr>
            </a:br>
            <a:r>
              <a:rPr lang="en-GB" sz="3200" dirty="0"/>
              <a:t>If you dip your hand in the font but you are thinking about your phone, have you actually prepared yourself?</a:t>
            </a:r>
          </a:p>
          <a:p>
            <a:endParaRPr lang="en-US" sz="3200" dirty="0">
              <a:solidFill>
                <a:schemeClr val="tx1"/>
              </a:solidFill>
            </a:endParaRPr>
          </a:p>
        </p:txBody>
      </p:sp>
      <p:sp>
        <p:nvSpPr>
          <p:cNvPr id="11" name="Freeform 10">
            <a:extLst>
              <a:ext uri="{FF2B5EF4-FFF2-40B4-BE49-F238E27FC236}">
                <a16:creationId xmlns:a16="http://schemas.microsoft.com/office/drawing/2014/main" id="{ED414AB2-04E4-BB4C-BCF9-39B9387D4681}"/>
              </a:ext>
            </a:extLst>
          </p:cNvPr>
          <p:cNvSpPr/>
          <p:nvPr/>
        </p:nvSpPr>
        <p:spPr>
          <a:xfrm rot="498623">
            <a:off x="7032357" y="3478431"/>
            <a:ext cx="760998" cy="561302"/>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spTree>
    <p:extLst>
      <p:ext uri="{BB962C8B-B14F-4D97-AF65-F5344CB8AC3E}">
        <p14:creationId xmlns:p14="http://schemas.microsoft.com/office/powerpoint/2010/main" val="32076365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4D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5223CC-B441-3E4F-A6EC-6FCCEE3E4003}"/>
              </a:ext>
            </a:extLst>
          </p:cNvPr>
          <p:cNvSpPr>
            <a:spLocks noGrp="1"/>
          </p:cNvSpPr>
          <p:nvPr>
            <p:ph type="title"/>
          </p:nvPr>
        </p:nvSpPr>
        <p:spPr>
          <a:xfrm>
            <a:off x="4360126" y="793169"/>
            <a:ext cx="6993674" cy="1325563"/>
          </a:xfrm>
        </p:spPr>
        <p:txBody>
          <a:bodyPr>
            <a:normAutofit/>
          </a:bodyPr>
          <a:lstStyle/>
          <a:p>
            <a:r>
              <a:rPr lang="en-US" sz="4800" dirty="0"/>
              <a:t>Self Check</a:t>
            </a:r>
            <a:endParaRPr lang="en-US" sz="4800" b="1" dirty="0"/>
          </a:p>
        </p:txBody>
      </p:sp>
      <p:sp>
        <p:nvSpPr>
          <p:cNvPr id="5" name="Content Placeholder 4">
            <a:extLst>
              <a:ext uri="{FF2B5EF4-FFF2-40B4-BE49-F238E27FC236}">
                <a16:creationId xmlns:a16="http://schemas.microsoft.com/office/drawing/2014/main" id="{F19387EF-8AAF-404F-85C8-0233772F0361}"/>
              </a:ext>
            </a:extLst>
          </p:cNvPr>
          <p:cNvSpPr>
            <a:spLocks noGrp="1"/>
          </p:cNvSpPr>
          <p:nvPr>
            <p:ph idx="1"/>
          </p:nvPr>
        </p:nvSpPr>
        <p:spPr>
          <a:xfrm>
            <a:off x="4360126" y="2118732"/>
            <a:ext cx="6993673" cy="4204008"/>
          </a:xfrm>
        </p:spPr>
        <p:txBody>
          <a:bodyPr>
            <a:normAutofit/>
          </a:bodyPr>
          <a:lstStyle/>
          <a:p>
            <a:pPr marL="0" indent="0">
              <a:buNone/>
            </a:pPr>
            <a:r>
              <a:rPr lang="en-US" sz="3200" b="1" dirty="0"/>
              <a:t>Now, </a:t>
            </a:r>
            <a:r>
              <a:rPr lang="en-US" sz="3200" dirty="0"/>
              <a:t>what do you know about t</a:t>
            </a:r>
            <a:r>
              <a:rPr lang="en-US" dirty="0"/>
              <a:t>he Sign of the Cross at the Holy Water Font:</a:t>
            </a:r>
            <a:br>
              <a:rPr lang="en-US" dirty="0"/>
            </a:br>
            <a:endParaRPr lang="en-US" dirty="0"/>
          </a:p>
          <a:p>
            <a:pPr>
              <a:lnSpc>
                <a:spcPts val="2040"/>
              </a:lnSpc>
              <a:spcBef>
                <a:spcPts val="0"/>
              </a:spcBef>
            </a:pPr>
            <a:r>
              <a:rPr lang="en-US" dirty="0"/>
              <a:t>What is it?</a:t>
            </a:r>
          </a:p>
          <a:p>
            <a:pPr marL="0" indent="0">
              <a:lnSpc>
                <a:spcPts val="2040"/>
              </a:lnSpc>
              <a:spcBef>
                <a:spcPts val="0"/>
              </a:spcBef>
              <a:buNone/>
            </a:pPr>
            <a:endParaRPr lang="en-US" dirty="0"/>
          </a:p>
          <a:p>
            <a:pPr>
              <a:lnSpc>
                <a:spcPts val="2040"/>
              </a:lnSpc>
              <a:spcBef>
                <a:spcPts val="0"/>
              </a:spcBef>
            </a:pPr>
            <a:r>
              <a:rPr lang="en-US" dirty="0"/>
              <a:t>How does it connect to scripture?</a:t>
            </a:r>
            <a:br>
              <a:rPr lang="en-US" dirty="0"/>
            </a:br>
            <a:endParaRPr lang="en-US" dirty="0"/>
          </a:p>
          <a:p>
            <a:pPr>
              <a:lnSpc>
                <a:spcPts val="2040"/>
              </a:lnSpc>
              <a:spcBef>
                <a:spcPts val="0"/>
              </a:spcBef>
            </a:pPr>
            <a:r>
              <a:rPr lang="en-US" dirty="0"/>
              <a:t>How did it develop?</a:t>
            </a:r>
            <a:br>
              <a:rPr lang="en-US" dirty="0"/>
            </a:br>
            <a:endParaRPr lang="en-US" dirty="0"/>
          </a:p>
          <a:p>
            <a:pPr>
              <a:lnSpc>
                <a:spcPts val="2040"/>
              </a:lnSpc>
              <a:spcBef>
                <a:spcPts val="0"/>
              </a:spcBef>
            </a:pPr>
            <a:r>
              <a:rPr lang="en-US" dirty="0"/>
              <a:t>What does it mean to me and others?</a:t>
            </a:r>
            <a:br>
              <a:rPr lang="en-US" dirty="0"/>
            </a:br>
            <a:br>
              <a:rPr lang="en-US" dirty="0"/>
            </a:br>
            <a:endParaRPr lang="en-US" dirty="0"/>
          </a:p>
        </p:txBody>
      </p:sp>
      <p:pic>
        <p:nvPicPr>
          <p:cNvPr id="15" name="Graphic 14" descr="Bullseye with solid fill">
            <a:extLst>
              <a:ext uri="{FF2B5EF4-FFF2-40B4-BE49-F238E27FC236}">
                <a16:creationId xmlns:a16="http://schemas.microsoft.com/office/drawing/2014/main" id="{7D359051-2F61-BE4E-BFC9-8EC0AAE410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4000" y="2400300"/>
            <a:ext cx="2057400" cy="2057400"/>
          </a:xfrm>
          <a:prstGeom prst="rect">
            <a:avLst/>
          </a:prstGeom>
        </p:spPr>
      </p:pic>
    </p:spTree>
    <p:extLst>
      <p:ext uri="{BB962C8B-B14F-4D97-AF65-F5344CB8AC3E}">
        <p14:creationId xmlns:p14="http://schemas.microsoft.com/office/powerpoint/2010/main" val="26063502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4D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5223CC-B441-3E4F-A6EC-6FCCEE3E4003}"/>
              </a:ext>
            </a:extLst>
          </p:cNvPr>
          <p:cNvSpPr>
            <a:spLocks noGrp="1"/>
          </p:cNvSpPr>
          <p:nvPr>
            <p:ph type="title"/>
          </p:nvPr>
        </p:nvSpPr>
        <p:spPr>
          <a:xfrm>
            <a:off x="4360126" y="793169"/>
            <a:ext cx="6993674" cy="1325563"/>
          </a:xfrm>
        </p:spPr>
        <p:txBody>
          <a:bodyPr>
            <a:normAutofit/>
          </a:bodyPr>
          <a:lstStyle/>
          <a:p>
            <a:r>
              <a:rPr lang="en-US" sz="4800" b="0" dirty="0"/>
              <a:t>Learning Objectives</a:t>
            </a:r>
          </a:p>
        </p:txBody>
      </p:sp>
      <p:sp>
        <p:nvSpPr>
          <p:cNvPr id="5" name="Content Placeholder 4">
            <a:extLst>
              <a:ext uri="{FF2B5EF4-FFF2-40B4-BE49-F238E27FC236}">
                <a16:creationId xmlns:a16="http://schemas.microsoft.com/office/drawing/2014/main" id="{F19387EF-8AAF-404F-85C8-0233772F0361}"/>
              </a:ext>
            </a:extLst>
          </p:cNvPr>
          <p:cNvSpPr>
            <a:spLocks noGrp="1"/>
          </p:cNvSpPr>
          <p:nvPr>
            <p:ph idx="1"/>
          </p:nvPr>
        </p:nvSpPr>
        <p:spPr>
          <a:xfrm>
            <a:off x="4360126" y="2118732"/>
            <a:ext cx="6993673" cy="4204008"/>
          </a:xfrm>
        </p:spPr>
        <p:txBody>
          <a:bodyPr>
            <a:normAutofit/>
          </a:bodyPr>
          <a:lstStyle/>
          <a:p>
            <a:pPr marL="0" indent="0">
              <a:buNone/>
            </a:pPr>
            <a:r>
              <a:rPr lang="en-US" sz="3200" dirty="0"/>
              <a:t>To know about t</a:t>
            </a:r>
            <a:r>
              <a:rPr lang="en-US" dirty="0"/>
              <a:t>he </a:t>
            </a:r>
            <a:r>
              <a:rPr lang="en-US" b="1" dirty="0"/>
              <a:t>Sign of the Cross </a:t>
            </a:r>
            <a:br>
              <a:rPr lang="en-US" dirty="0"/>
            </a:br>
            <a:r>
              <a:rPr lang="en-US" dirty="0"/>
              <a:t>at the Holy Water Font:</a:t>
            </a:r>
            <a:br>
              <a:rPr lang="en-US" dirty="0"/>
            </a:br>
            <a:endParaRPr lang="en-US" dirty="0"/>
          </a:p>
          <a:p>
            <a:pPr>
              <a:lnSpc>
                <a:spcPts val="2040"/>
              </a:lnSpc>
              <a:spcBef>
                <a:spcPts val="0"/>
              </a:spcBef>
            </a:pPr>
            <a:r>
              <a:rPr lang="en-US" dirty="0"/>
              <a:t>What is it?</a:t>
            </a:r>
          </a:p>
          <a:p>
            <a:pPr marL="0" indent="0">
              <a:lnSpc>
                <a:spcPts val="2040"/>
              </a:lnSpc>
              <a:spcBef>
                <a:spcPts val="0"/>
              </a:spcBef>
              <a:buNone/>
            </a:pPr>
            <a:endParaRPr lang="en-US" dirty="0"/>
          </a:p>
          <a:p>
            <a:pPr>
              <a:lnSpc>
                <a:spcPts val="2040"/>
              </a:lnSpc>
              <a:spcBef>
                <a:spcPts val="0"/>
              </a:spcBef>
            </a:pPr>
            <a:r>
              <a:rPr lang="en-US" dirty="0"/>
              <a:t>How does it connect to scripture?</a:t>
            </a:r>
            <a:br>
              <a:rPr lang="en-US" dirty="0"/>
            </a:br>
            <a:endParaRPr lang="en-US" dirty="0"/>
          </a:p>
          <a:p>
            <a:pPr>
              <a:lnSpc>
                <a:spcPts val="2040"/>
              </a:lnSpc>
              <a:spcBef>
                <a:spcPts val="0"/>
              </a:spcBef>
            </a:pPr>
            <a:r>
              <a:rPr lang="en-US" dirty="0"/>
              <a:t>How did it develop?</a:t>
            </a:r>
            <a:br>
              <a:rPr lang="en-US" dirty="0"/>
            </a:br>
            <a:endParaRPr lang="en-US" dirty="0"/>
          </a:p>
          <a:p>
            <a:pPr>
              <a:lnSpc>
                <a:spcPts val="2040"/>
              </a:lnSpc>
              <a:spcBef>
                <a:spcPts val="0"/>
              </a:spcBef>
            </a:pPr>
            <a:r>
              <a:rPr lang="en-US" dirty="0"/>
              <a:t>What does it mean to me and others?</a:t>
            </a:r>
            <a:br>
              <a:rPr lang="en-US" dirty="0"/>
            </a:br>
            <a:br>
              <a:rPr lang="en-US" dirty="0"/>
            </a:br>
            <a:endParaRPr lang="en-US" dirty="0"/>
          </a:p>
        </p:txBody>
      </p:sp>
      <p:pic>
        <p:nvPicPr>
          <p:cNvPr id="15" name="Graphic 14" descr="Bullseye with solid fill">
            <a:extLst>
              <a:ext uri="{FF2B5EF4-FFF2-40B4-BE49-F238E27FC236}">
                <a16:creationId xmlns:a16="http://schemas.microsoft.com/office/drawing/2014/main" id="{7D359051-2F61-BE4E-BFC9-8EC0AAE410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4000" y="2400300"/>
            <a:ext cx="2057400" cy="2057400"/>
          </a:xfrm>
          <a:prstGeom prst="rect">
            <a:avLst/>
          </a:prstGeom>
        </p:spPr>
      </p:pic>
    </p:spTree>
    <p:extLst>
      <p:ext uri="{BB962C8B-B14F-4D97-AF65-F5344CB8AC3E}">
        <p14:creationId xmlns:p14="http://schemas.microsoft.com/office/powerpoint/2010/main" val="34709952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is it?</a:t>
            </a:r>
          </a:p>
        </p:txBody>
      </p:sp>
      <p:pic>
        <p:nvPicPr>
          <p:cNvPr id="7" name="Content Placeholder 6" descr="A cartoon of a person&#10;&#10;Description automatically generated">
            <a:hlinkClick r:id="rId2"/>
            <a:extLst>
              <a:ext uri="{FF2B5EF4-FFF2-40B4-BE49-F238E27FC236}">
                <a16:creationId xmlns:a16="http://schemas.microsoft.com/office/drawing/2014/main" id="{4C6B165A-7999-C44E-9C43-4A34E1D08927}"/>
              </a:ext>
            </a:extLst>
          </p:cNvPr>
          <p:cNvPicPr>
            <a:picLocks noGrp="1" noChangeAspect="1"/>
          </p:cNvPicPr>
          <p:nvPr>
            <p:ph idx="1"/>
          </p:nvPr>
        </p:nvPicPr>
        <p:blipFill>
          <a:blip r:embed="rId3"/>
          <a:stretch>
            <a:fillRect/>
          </a:stretch>
        </p:blipFill>
        <p:spPr>
          <a:xfrm>
            <a:off x="2090260" y="1554655"/>
            <a:ext cx="8329648" cy="4654804"/>
          </a:xfrm>
          <a:ln w="28575">
            <a:solidFill>
              <a:schemeClr val="bg1"/>
            </a:solidFill>
          </a:ln>
        </p:spPr>
      </p:pic>
    </p:spTree>
    <p:extLst>
      <p:ext uri="{BB962C8B-B14F-4D97-AF65-F5344CB8AC3E}">
        <p14:creationId xmlns:p14="http://schemas.microsoft.com/office/powerpoint/2010/main" val="494742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is it?</a:t>
            </a:r>
          </a:p>
        </p:txBody>
      </p:sp>
      <p:pic>
        <p:nvPicPr>
          <p:cNvPr id="15" name="Content Placeholder 6" descr="A child in a red sweater&#10;&#10;Description automatically generated">
            <a:extLst>
              <a:ext uri="{FF2B5EF4-FFF2-40B4-BE49-F238E27FC236}">
                <a16:creationId xmlns:a16="http://schemas.microsoft.com/office/drawing/2014/main" id="{FB0940D6-2620-074C-9DDD-5BA456A5B9C9}"/>
              </a:ext>
            </a:extLst>
          </p:cNvPr>
          <p:cNvPicPr>
            <a:picLocks noGrp="1" noChangeAspect="1"/>
          </p:cNvPicPr>
          <p:nvPr>
            <p:ph idx="1"/>
          </p:nvPr>
        </p:nvPicPr>
        <p:blipFill rotWithShape="1">
          <a:blip r:embed="rId2"/>
          <a:srcRect l="40494" t="3836" r="40156" b="53308"/>
          <a:stretch/>
        </p:blipFill>
        <p:spPr>
          <a:xfrm>
            <a:off x="7945760" y="2375742"/>
            <a:ext cx="2965013" cy="3787415"/>
          </a:xfrm>
        </p:spPr>
      </p:pic>
      <p:grpSp>
        <p:nvGrpSpPr>
          <p:cNvPr id="16" name="Group 15">
            <a:extLst>
              <a:ext uri="{FF2B5EF4-FFF2-40B4-BE49-F238E27FC236}">
                <a16:creationId xmlns:a16="http://schemas.microsoft.com/office/drawing/2014/main" id="{9003F4D2-AA11-C744-9A25-C05470CD003F}"/>
              </a:ext>
            </a:extLst>
          </p:cNvPr>
          <p:cNvGrpSpPr/>
          <p:nvPr/>
        </p:nvGrpSpPr>
        <p:grpSpPr>
          <a:xfrm>
            <a:off x="1074822" y="1825853"/>
            <a:ext cx="6597988" cy="3548251"/>
            <a:chOff x="1038253" y="1829198"/>
            <a:chExt cx="6597988" cy="3548251"/>
          </a:xfrm>
        </p:grpSpPr>
        <p:grpSp>
          <p:nvGrpSpPr>
            <p:cNvPr id="8" name="Group 7">
              <a:extLst>
                <a:ext uri="{FF2B5EF4-FFF2-40B4-BE49-F238E27FC236}">
                  <a16:creationId xmlns:a16="http://schemas.microsoft.com/office/drawing/2014/main" id="{30901D80-74D4-0F49-B683-AE934CE8CD3F}"/>
                </a:ext>
              </a:extLst>
            </p:cNvPr>
            <p:cNvGrpSpPr/>
            <p:nvPr/>
          </p:nvGrpSpPr>
          <p:grpSpPr>
            <a:xfrm>
              <a:off x="1038253" y="1829198"/>
              <a:ext cx="5909612" cy="3548251"/>
              <a:chOff x="4345068" y="507300"/>
              <a:chExt cx="2809829" cy="1687079"/>
            </a:xfrm>
          </p:grpSpPr>
          <p:sp>
            <p:nvSpPr>
              <p:cNvPr id="9" name="Rounded Rectangle 8">
                <a:extLst>
                  <a:ext uri="{FF2B5EF4-FFF2-40B4-BE49-F238E27FC236}">
                    <a16:creationId xmlns:a16="http://schemas.microsoft.com/office/drawing/2014/main" id="{1780EABF-2F93-8B45-9BA3-6DA82E6EBAC5}"/>
                  </a:ext>
                </a:extLst>
              </p:cNvPr>
              <p:cNvSpPr/>
              <p:nvPr/>
            </p:nvSpPr>
            <p:spPr>
              <a:xfrm>
                <a:off x="4345068" y="507300"/>
                <a:ext cx="2809829" cy="1687079"/>
              </a:xfrm>
              <a:prstGeom prst="roundRect">
                <a:avLst>
                  <a:gd name="adj" fmla="val 5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FBF1C2-302F-204D-99A5-3B56CE602D31}"/>
                  </a:ext>
                </a:extLst>
              </p:cNvPr>
              <p:cNvSpPr txBox="1"/>
              <p:nvPr/>
            </p:nvSpPr>
            <p:spPr>
              <a:xfrm>
                <a:off x="4443207" y="648194"/>
                <a:ext cx="2547382" cy="1448744"/>
              </a:xfrm>
              <a:prstGeom prst="rect">
                <a:avLst/>
              </a:prstGeom>
              <a:noFill/>
              <a:ln w="38100">
                <a:noFill/>
              </a:ln>
            </p:spPr>
            <p:txBody>
              <a:bodyPr wrap="square">
                <a:spAutoFit/>
              </a:bodyPr>
              <a:lstStyle/>
              <a:p>
                <a:pPr marL="0" indent="0" algn="ctr">
                  <a:buNone/>
                </a:pPr>
                <a:r>
                  <a:rPr lang="en-GB" sz="3200" dirty="0"/>
                  <a:t>The Sign of the Cross is a sacramental sign of discipleship. It is a conscious decision to place your life under the protection and authority of the Trinity.</a:t>
                </a:r>
                <a:endParaRPr lang="en-US" sz="3200" dirty="0"/>
              </a:p>
            </p:txBody>
          </p:sp>
        </p:grpSp>
        <p:sp>
          <p:nvSpPr>
            <p:cNvPr id="11" name="Freeform 10">
              <a:extLst>
                <a:ext uri="{FF2B5EF4-FFF2-40B4-BE49-F238E27FC236}">
                  <a16:creationId xmlns:a16="http://schemas.microsoft.com/office/drawing/2014/main" id="{ED414AB2-04E4-BB4C-BCF9-39B9387D4681}"/>
                </a:ext>
              </a:extLst>
            </p:cNvPr>
            <p:cNvSpPr/>
            <p:nvPr/>
          </p:nvSpPr>
          <p:spPr>
            <a:xfrm rot="498623">
              <a:off x="6875243" y="3992144"/>
              <a:ext cx="760998" cy="561302"/>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grpSp>
    </p:spTree>
    <p:extLst>
      <p:ext uri="{BB962C8B-B14F-4D97-AF65-F5344CB8AC3E}">
        <p14:creationId xmlns:p14="http://schemas.microsoft.com/office/powerpoint/2010/main" val="2787276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is it?</a:t>
            </a:r>
          </a:p>
        </p:txBody>
      </p:sp>
      <p:pic>
        <p:nvPicPr>
          <p:cNvPr id="15" name="Content Placeholder 6" descr="A child in a red sweater&#10;&#10;Description automatically generated">
            <a:extLst>
              <a:ext uri="{FF2B5EF4-FFF2-40B4-BE49-F238E27FC236}">
                <a16:creationId xmlns:a16="http://schemas.microsoft.com/office/drawing/2014/main" id="{FB0940D6-2620-074C-9DDD-5BA456A5B9C9}"/>
              </a:ext>
            </a:extLst>
          </p:cNvPr>
          <p:cNvPicPr>
            <a:picLocks noGrp="1" noChangeAspect="1"/>
          </p:cNvPicPr>
          <p:nvPr>
            <p:ph idx="1"/>
          </p:nvPr>
        </p:nvPicPr>
        <p:blipFill rotWithShape="1">
          <a:blip r:embed="rId2"/>
          <a:srcRect l="40494" t="3836" r="40156" b="53308"/>
          <a:stretch/>
        </p:blipFill>
        <p:spPr>
          <a:xfrm>
            <a:off x="7945760" y="2375742"/>
            <a:ext cx="2965013" cy="3787415"/>
          </a:xfrm>
        </p:spPr>
      </p:pic>
      <p:grpSp>
        <p:nvGrpSpPr>
          <p:cNvPr id="16" name="Group 15">
            <a:extLst>
              <a:ext uri="{FF2B5EF4-FFF2-40B4-BE49-F238E27FC236}">
                <a16:creationId xmlns:a16="http://schemas.microsoft.com/office/drawing/2014/main" id="{9003F4D2-AA11-C744-9A25-C05470CD003F}"/>
              </a:ext>
            </a:extLst>
          </p:cNvPr>
          <p:cNvGrpSpPr/>
          <p:nvPr/>
        </p:nvGrpSpPr>
        <p:grpSpPr>
          <a:xfrm>
            <a:off x="1642820" y="1825853"/>
            <a:ext cx="6029990" cy="4524314"/>
            <a:chOff x="1606251" y="1829198"/>
            <a:chExt cx="6029990" cy="4524314"/>
          </a:xfrm>
        </p:grpSpPr>
        <p:grpSp>
          <p:nvGrpSpPr>
            <p:cNvPr id="8" name="Group 7">
              <a:extLst>
                <a:ext uri="{FF2B5EF4-FFF2-40B4-BE49-F238E27FC236}">
                  <a16:creationId xmlns:a16="http://schemas.microsoft.com/office/drawing/2014/main" id="{30901D80-74D4-0F49-B683-AE934CE8CD3F}"/>
                </a:ext>
              </a:extLst>
            </p:cNvPr>
            <p:cNvGrpSpPr/>
            <p:nvPr/>
          </p:nvGrpSpPr>
          <p:grpSpPr>
            <a:xfrm>
              <a:off x="1606251" y="1829198"/>
              <a:ext cx="5341616" cy="4524314"/>
              <a:chOff x="4615132" y="507300"/>
              <a:chExt cx="2539765" cy="2151166"/>
            </a:xfrm>
          </p:grpSpPr>
          <p:sp>
            <p:nvSpPr>
              <p:cNvPr id="9" name="Rounded Rectangle 8">
                <a:extLst>
                  <a:ext uri="{FF2B5EF4-FFF2-40B4-BE49-F238E27FC236}">
                    <a16:creationId xmlns:a16="http://schemas.microsoft.com/office/drawing/2014/main" id="{1780EABF-2F93-8B45-9BA3-6DA82E6EBAC5}"/>
                  </a:ext>
                </a:extLst>
              </p:cNvPr>
              <p:cNvSpPr/>
              <p:nvPr/>
            </p:nvSpPr>
            <p:spPr>
              <a:xfrm>
                <a:off x="4615132" y="507300"/>
                <a:ext cx="2539765" cy="2151166"/>
              </a:xfrm>
              <a:prstGeom prst="roundRect">
                <a:avLst>
                  <a:gd name="adj" fmla="val 5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AAFBF1C2-302F-204D-99A5-3B56CE602D31}"/>
                  </a:ext>
                </a:extLst>
              </p:cNvPr>
              <p:cNvSpPr txBox="1"/>
              <p:nvPr/>
            </p:nvSpPr>
            <p:spPr>
              <a:xfrm>
                <a:off x="4696191" y="648194"/>
                <a:ext cx="2294399" cy="1917026"/>
              </a:xfrm>
              <a:prstGeom prst="rect">
                <a:avLst/>
              </a:prstGeom>
              <a:noFill/>
              <a:ln w="38100">
                <a:noFill/>
              </a:ln>
            </p:spPr>
            <p:txBody>
              <a:bodyPr wrap="square">
                <a:spAutoFit/>
              </a:bodyPr>
              <a:lstStyle/>
              <a:p>
                <a:r>
                  <a:rPr lang="en-GB" sz="3200" dirty="0"/>
                  <a:t>Work in groups.</a:t>
                </a:r>
              </a:p>
              <a:p>
                <a:pPr marL="457200" indent="-457200">
                  <a:buFont typeface="Arial" panose="020B0604020202020204" pitchFamily="34" charset="0"/>
                  <a:buChar char="•"/>
                </a:pPr>
                <a:r>
                  <a:rPr lang="en-GB" sz="3200" dirty="0"/>
                  <a:t>Can you sort the cards to remember how to make the sign of the cross? </a:t>
                </a:r>
              </a:p>
              <a:p>
                <a:pPr marL="457200" indent="-457200">
                  <a:buFont typeface="Arial" panose="020B0604020202020204" pitchFamily="34" charset="0"/>
                  <a:buChar char="•"/>
                </a:pPr>
                <a:r>
                  <a:rPr lang="en-GB" sz="3200" dirty="0"/>
                  <a:t>What does each stage mean?</a:t>
                </a:r>
              </a:p>
              <a:p>
                <a:pPr marL="457200" indent="-457200">
                  <a:buFont typeface="Arial" panose="020B0604020202020204" pitchFamily="34" charset="0"/>
                  <a:buChar char="•"/>
                </a:pPr>
                <a:r>
                  <a:rPr lang="en-GB" sz="3200" dirty="0"/>
                  <a:t>What scripture connects to each stage?</a:t>
                </a:r>
                <a:endParaRPr lang="en-US" sz="3200" dirty="0"/>
              </a:p>
            </p:txBody>
          </p:sp>
        </p:grpSp>
        <p:sp>
          <p:nvSpPr>
            <p:cNvPr id="11" name="Freeform 10">
              <a:extLst>
                <a:ext uri="{FF2B5EF4-FFF2-40B4-BE49-F238E27FC236}">
                  <a16:creationId xmlns:a16="http://schemas.microsoft.com/office/drawing/2014/main" id="{ED414AB2-04E4-BB4C-BCF9-39B9387D4681}"/>
                </a:ext>
              </a:extLst>
            </p:cNvPr>
            <p:cNvSpPr/>
            <p:nvPr/>
          </p:nvSpPr>
          <p:spPr>
            <a:xfrm rot="498623">
              <a:off x="6875243" y="3992144"/>
              <a:ext cx="760998" cy="561302"/>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grpSp>
    </p:spTree>
    <p:extLst>
      <p:ext uri="{BB962C8B-B14F-4D97-AF65-F5344CB8AC3E}">
        <p14:creationId xmlns:p14="http://schemas.microsoft.com/office/powerpoint/2010/main" val="4121769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What is it?</a:t>
            </a:r>
          </a:p>
        </p:txBody>
      </p:sp>
      <p:pic>
        <p:nvPicPr>
          <p:cNvPr id="6" name="Content Placeholder 5" descr="A black and white diagram of a cross&#10;&#10;Description automatically generated">
            <a:extLst>
              <a:ext uri="{FF2B5EF4-FFF2-40B4-BE49-F238E27FC236}">
                <a16:creationId xmlns:a16="http://schemas.microsoft.com/office/drawing/2014/main" id="{D78E191D-6937-D94B-BD08-EC1A9648831E}"/>
              </a:ext>
            </a:extLst>
          </p:cNvPr>
          <p:cNvPicPr>
            <a:picLocks noGrp="1" noChangeAspect="1"/>
          </p:cNvPicPr>
          <p:nvPr>
            <p:ph idx="1"/>
          </p:nvPr>
        </p:nvPicPr>
        <p:blipFill rotWithShape="1">
          <a:blip r:embed="rId2"/>
          <a:srcRect r="-2430"/>
          <a:stretch/>
        </p:blipFill>
        <p:spPr>
          <a:xfrm>
            <a:off x="3995645" y="1543801"/>
            <a:ext cx="6775501" cy="4744462"/>
          </a:xfrm>
          <a:solidFill>
            <a:schemeClr val="bg1"/>
          </a:solidFill>
        </p:spPr>
      </p:pic>
      <p:grpSp>
        <p:nvGrpSpPr>
          <p:cNvPr id="13" name="Group 12">
            <a:extLst>
              <a:ext uri="{FF2B5EF4-FFF2-40B4-BE49-F238E27FC236}">
                <a16:creationId xmlns:a16="http://schemas.microsoft.com/office/drawing/2014/main" id="{1141E2CC-C242-9848-8743-D9AFB0F14CED}"/>
              </a:ext>
            </a:extLst>
          </p:cNvPr>
          <p:cNvGrpSpPr/>
          <p:nvPr/>
        </p:nvGrpSpPr>
        <p:grpSpPr>
          <a:xfrm>
            <a:off x="606003" y="2434515"/>
            <a:ext cx="3711484" cy="2565715"/>
            <a:chOff x="8365310" y="1404433"/>
            <a:chExt cx="3775947" cy="2361620"/>
          </a:xfrm>
        </p:grpSpPr>
        <p:grpSp>
          <p:nvGrpSpPr>
            <p:cNvPr id="14" name="Group 13">
              <a:extLst>
                <a:ext uri="{FF2B5EF4-FFF2-40B4-BE49-F238E27FC236}">
                  <a16:creationId xmlns:a16="http://schemas.microsoft.com/office/drawing/2014/main" id="{126A8614-EA0F-674F-98BF-FFCD2F8843D4}"/>
                </a:ext>
              </a:extLst>
            </p:cNvPr>
            <p:cNvGrpSpPr/>
            <p:nvPr/>
          </p:nvGrpSpPr>
          <p:grpSpPr>
            <a:xfrm>
              <a:off x="8365310" y="1404433"/>
              <a:ext cx="3300330" cy="2361620"/>
              <a:chOff x="7828846" y="305338"/>
              <a:chExt cx="1569200" cy="1122874"/>
            </a:xfrm>
          </p:grpSpPr>
          <p:sp>
            <p:nvSpPr>
              <p:cNvPr id="18" name="Rounded Rectangle 17">
                <a:extLst>
                  <a:ext uri="{FF2B5EF4-FFF2-40B4-BE49-F238E27FC236}">
                    <a16:creationId xmlns:a16="http://schemas.microsoft.com/office/drawing/2014/main" id="{56120CA2-31A4-BA43-91D6-5FFD4D7F3971}"/>
                  </a:ext>
                </a:extLst>
              </p:cNvPr>
              <p:cNvSpPr/>
              <p:nvPr/>
            </p:nvSpPr>
            <p:spPr>
              <a:xfrm>
                <a:off x="7828846" y="305338"/>
                <a:ext cx="1569200" cy="1122874"/>
              </a:xfrm>
              <a:prstGeom prst="roundRect">
                <a:avLst>
                  <a:gd name="adj" fmla="val 5020"/>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F870D8E-066C-694E-8D99-4C0DF3798AE6}"/>
                  </a:ext>
                </a:extLst>
              </p:cNvPr>
              <p:cNvSpPr txBox="1"/>
              <p:nvPr/>
            </p:nvSpPr>
            <p:spPr>
              <a:xfrm>
                <a:off x="7942270" y="370455"/>
                <a:ext cx="1375832" cy="1010228"/>
              </a:xfrm>
              <a:prstGeom prst="rect">
                <a:avLst/>
              </a:prstGeom>
              <a:noFill/>
              <a:ln w="38100">
                <a:noFill/>
              </a:ln>
            </p:spPr>
            <p:txBody>
              <a:bodyPr wrap="square">
                <a:spAutoFit/>
              </a:bodyPr>
              <a:lstStyle/>
              <a:p>
                <a:pPr marL="0" indent="0">
                  <a:buNone/>
                </a:pPr>
                <a:r>
                  <a:rPr lang="en-GB" sz="1600" dirty="0"/>
                  <a:t>The Sign of the Cross started at at </a:t>
                </a:r>
                <a:r>
                  <a:rPr lang="en-GB" sz="1600" b="1" dirty="0"/>
                  <a:t>Baptism</a:t>
                </a:r>
                <a:r>
                  <a:rPr lang="en-GB" sz="1600" dirty="0"/>
                  <a:t>. Think of it like putting on a football shirt or a team kit. When new people joined the Church, the priest would mark them with the cross to show they were now on 'Team Jesus.' They were being </a:t>
                </a:r>
                <a:r>
                  <a:rPr lang="en-GB" sz="1600" b="1" dirty="0"/>
                  <a:t>claimed for Christ</a:t>
                </a:r>
                <a:r>
                  <a:rPr lang="en-GB" sz="1600" dirty="0"/>
                  <a:t>.</a:t>
                </a:r>
              </a:p>
            </p:txBody>
          </p:sp>
        </p:grpSp>
        <p:sp>
          <p:nvSpPr>
            <p:cNvPr id="17" name="Freeform 16">
              <a:extLst>
                <a:ext uri="{FF2B5EF4-FFF2-40B4-BE49-F238E27FC236}">
                  <a16:creationId xmlns:a16="http://schemas.microsoft.com/office/drawing/2014/main" id="{F92E66D7-8BC9-3644-B27E-30E486E2F643}"/>
                </a:ext>
              </a:extLst>
            </p:cNvPr>
            <p:cNvSpPr/>
            <p:nvPr/>
          </p:nvSpPr>
          <p:spPr>
            <a:xfrm rot="21279784">
              <a:off x="11597557" y="2392399"/>
              <a:ext cx="543700" cy="422676"/>
            </a:xfrm>
            <a:custGeom>
              <a:avLst/>
              <a:gdLst>
                <a:gd name="connsiteX0" fmla="*/ 17842 w 432667"/>
                <a:gd name="connsiteY0" fmla="*/ 0 h 209643"/>
                <a:gd name="connsiteX1" fmla="*/ 432667 w 432667"/>
                <a:gd name="connsiteY1" fmla="*/ 115973 h 209643"/>
                <a:gd name="connsiteX2" fmla="*/ 0 w 432667"/>
                <a:gd name="connsiteY2" fmla="*/ 209643 h 209643"/>
                <a:gd name="connsiteX3" fmla="*/ 0 w 432667"/>
                <a:gd name="connsiteY3" fmla="*/ 209643 h 209643"/>
                <a:gd name="connsiteX0" fmla="*/ 17842 w 432667"/>
                <a:gd name="connsiteY0" fmla="*/ 0 h 225208"/>
                <a:gd name="connsiteX1" fmla="*/ 432667 w 432667"/>
                <a:gd name="connsiteY1" fmla="*/ 115973 h 225208"/>
                <a:gd name="connsiteX2" fmla="*/ 0 w 432667"/>
                <a:gd name="connsiteY2" fmla="*/ 209643 h 225208"/>
                <a:gd name="connsiteX3" fmla="*/ 0 w 432667"/>
                <a:gd name="connsiteY3" fmla="*/ 209643 h 225208"/>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2667"/>
                <a:gd name="connsiteY0" fmla="*/ 0 h 230135"/>
                <a:gd name="connsiteX1" fmla="*/ 432667 w 432667"/>
                <a:gd name="connsiteY1" fmla="*/ 115973 h 230135"/>
                <a:gd name="connsiteX2" fmla="*/ 0 w 432667"/>
                <a:gd name="connsiteY2" fmla="*/ 209643 h 230135"/>
                <a:gd name="connsiteX3" fmla="*/ 0 w 432667"/>
                <a:gd name="connsiteY3" fmla="*/ 209643 h 230135"/>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8410"/>
                <a:gd name="connsiteX1" fmla="*/ 437128 w 437128"/>
                <a:gd name="connsiteY1" fmla="*/ 156117 h 238410"/>
                <a:gd name="connsiteX2" fmla="*/ 0 w 437128"/>
                <a:gd name="connsiteY2" fmla="*/ 209643 h 238410"/>
                <a:gd name="connsiteX3" fmla="*/ 0 w 437128"/>
                <a:gd name="connsiteY3" fmla="*/ 209643 h 238410"/>
                <a:gd name="connsiteX0" fmla="*/ 17842 w 437128"/>
                <a:gd name="connsiteY0" fmla="*/ 0 h 239467"/>
                <a:gd name="connsiteX1" fmla="*/ 437128 w 437128"/>
                <a:gd name="connsiteY1" fmla="*/ 156117 h 239467"/>
                <a:gd name="connsiteX2" fmla="*/ 0 w 437128"/>
                <a:gd name="connsiteY2" fmla="*/ 209643 h 239467"/>
                <a:gd name="connsiteX3" fmla="*/ 0 w 437128"/>
                <a:gd name="connsiteY3" fmla="*/ 209643 h 239467"/>
                <a:gd name="connsiteX0" fmla="*/ 17842 w 437128"/>
                <a:gd name="connsiteY0" fmla="*/ 0 h 230792"/>
                <a:gd name="connsiteX1" fmla="*/ 437128 w 437128"/>
                <a:gd name="connsiteY1" fmla="*/ 156117 h 230792"/>
                <a:gd name="connsiteX2" fmla="*/ 0 w 437128"/>
                <a:gd name="connsiteY2" fmla="*/ 209643 h 230792"/>
                <a:gd name="connsiteX3" fmla="*/ 0 w 437128"/>
                <a:gd name="connsiteY3" fmla="*/ 209643 h 230792"/>
                <a:gd name="connsiteX0" fmla="*/ 17842 w 437128"/>
                <a:gd name="connsiteY0" fmla="*/ 0 h 249436"/>
                <a:gd name="connsiteX1" fmla="*/ 437128 w 437128"/>
                <a:gd name="connsiteY1" fmla="*/ 156117 h 249436"/>
                <a:gd name="connsiteX2" fmla="*/ 0 w 437128"/>
                <a:gd name="connsiteY2" fmla="*/ 209643 h 249436"/>
                <a:gd name="connsiteX3" fmla="*/ 0 w 437128"/>
                <a:gd name="connsiteY3" fmla="*/ 209643 h 249436"/>
                <a:gd name="connsiteX0" fmla="*/ 17842 w 437128"/>
                <a:gd name="connsiteY0" fmla="*/ 0 h 266514"/>
                <a:gd name="connsiteX1" fmla="*/ 437128 w 437128"/>
                <a:gd name="connsiteY1" fmla="*/ 156117 h 266514"/>
                <a:gd name="connsiteX2" fmla="*/ 0 w 437128"/>
                <a:gd name="connsiteY2" fmla="*/ 209643 h 266514"/>
                <a:gd name="connsiteX3" fmla="*/ 0 w 437128"/>
                <a:gd name="connsiteY3" fmla="*/ 209643 h 266514"/>
                <a:gd name="connsiteX0" fmla="*/ 17842 w 437128"/>
                <a:gd name="connsiteY0" fmla="*/ 0 h 253781"/>
                <a:gd name="connsiteX1" fmla="*/ 437128 w 437128"/>
                <a:gd name="connsiteY1" fmla="*/ 156117 h 253781"/>
                <a:gd name="connsiteX2" fmla="*/ 0 w 437128"/>
                <a:gd name="connsiteY2" fmla="*/ 209643 h 253781"/>
                <a:gd name="connsiteX3" fmla="*/ 0 w 437128"/>
                <a:gd name="connsiteY3" fmla="*/ 209643 h 253781"/>
                <a:gd name="connsiteX0" fmla="*/ 17842 w 437128"/>
                <a:gd name="connsiteY0" fmla="*/ 0 h 263013"/>
                <a:gd name="connsiteX1" fmla="*/ 437128 w 437128"/>
                <a:gd name="connsiteY1" fmla="*/ 156117 h 263013"/>
                <a:gd name="connsiteX2" fmla="*/ 0 w 437128"/>
                <a:gd name="connsiteY2" fmla="*/ 209643 h 263013"/>
                <a:gd name="connsiteX3" fmla="*/ 0 w 437128"/>
                <a:gd name="connsiteY3" fmla="*/ 209643 h 263013"/>
                <a:gd name="connsiteX0" fmla="*/ 17842 w 432667"/>
                <a:gd name="connsiteY0" fmla="*/ 0 h 268626"/>
                <a:gd name="connsiteX1" fmla="*/ 432667 w 432667"/>
                <a:gd name="connsiteY1" fmla="*/ 169499 h 268626"/>
                <a:gd name="connsiteX2" fmla="*/ 0 w 432667"/>
                <a:gd name="connsiteY2" fmla="*/ 209643 h 268626"/>
                <a:gd name="connsiteX3" fmla="*/ 0 w 432667"/>
                <a:gd name="connsiteY3" fmla="*/ 209643 h 268626"/>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15444"/>
                <a:gd name="connsiteX1" fmla="*/ 432667 w 432667"/>
                <a:gd name="connsiteY1" fmla="*/ 116317 h 215444"/>
                <a:gd name="connsiteX2" fmla="*/ 0 w 432667"/>
                <a:gd name="connsiteY2" fmla="*/ 156461 h 215444"/>
                <a:gd name="connsiteX3" fmla="*/ 0 w 432667"/>
                <a:gd name="connsiteY3" fmla="*/ 156461 h 215444"/>
                <a:gd name="connsiteX0" fmla="*/ 94029 w 432667"/>
                <a:gd name="connsiteY0" fmla="*/ 0 h 236735"/>
                <a:gd name="connsiteX1" fmla="*/ 432667 w 432667"/>
                <a:gd name="connsiteY1" fmla="*/ 116317 h 236735"/>
                <a:gd name="connsiteX2" fmla="*/ 0 w 432667"/>
                <a:gd name="connsiteY2" fmla="*/ 156461 h 236735"/>
                <a:gd name="connsiteX3" fmla="*/ 0 w 432667"/>
                <a:gd name="connsiteY3" fmla="*/ 156461 h 236735"/>
                <a:gd name="connsiteX0" fmla="*/ 94029 w 432667"/>
                <a:gd name="connsiteY0" fmla="*/ 0 h 231174"/>
                <a:gd name="connsiteX1" fmla="*/ 432667 w 432667"/>
                <a:gd name="connsiteY1" fmla="*/ 116317 h 231174"/>
                <a:gd name="connsiteX2" fmla="*/ 0 w 432667"/>
                <a:gd name="connsiteY2" fmla="*/ 156461 h 231174"/>
                <a:gd name="connsiteX3" fmla="*/ 0 w 432667"/>
                <a:gd name="connsiteY3" fmla="*/ 156461 h 231174"/>
                <a:gd name="connsiteX0" fmla="*/ 94029 w 432667"/>
                <a:gd name="connsiteY0" fmla="*/ 0 h 231174"/>
                <a:gd name="connsiteX1" fmla="*/ 432667 w 432667"/>
                <a:gd name="connsiteY1" fmla="*/ 116317 h 231174"/>
                <a:gd name="connsiteX2" fmla="*/ 0 w 432667"/>
                <a:gd name="connsiteY2" fmla="*/ 156461 h 231174"/>
                <a:gd name="connsiteX3" fmla="*/ 116916 w 432667"/>
                <a:gd name="connsiteY3" fmla="*/ 225733 h 231174"/>
                <a:gd name="connsiteX0" fmla="*/ 148664 w 487302"/>
                <a:gd name="connsiteY0" fmla="*/ 0 h 231174"/>
                <a:gd name="connsiteX1" fmla="*/ 487302 w 487302"/>
                <a:gd name="connsiteY1" fmla="*/ 116317 h 231174"/>
                <a:gd name="connsiteX2" fmla="*/ 54635 w 487302"/>
                <a:gd name="connsiteY2" fmla="*/ 156461 h 231174"/>
                <a:gd name="connsiteX3" fmla="*/ 0 w 487302"/>
                <a:gd name="connsiteY3" fmla="*/ 229338 h 231174"/>
                <a:gd name="connsiteX0" fmla="*/ 94029 w 432667"/>
                <a:gd name="connsiteY0" fmla="*/ 0 h 231174"/>
                <a:gd name="connsiteX1" fmla="*/ 432667 w 432667"/>
                <a:gd name="connsiteY1" fmla="*/ 116317 h 231174"/>
                <a:gd name="connsiteX2" fmla="*/ 0 w 432667"/>
                <a:gd name="connsiteY2" fmla="*/ 156461 h 231174"/>
                <a:gd name="connsiteX0" fmla="*/ 0 w 338638"/>
                <a:gd name="connsiteY0" fmla="*/ 0 h 269212"/>
                <a:gd name="connsiteX1" fmla="*/ 338638 w 338638"/>
                <a:gd name="connsiteY1" fmla="*/ 116317 h 269212"/>
                <a:gd name="connsiteX2" fmla="*/ 26076 w 338638"/>
                <a:gd name="connsiteY2" fmla="*/ 212773 h 269212"/>
                <a:gd name="connsiteX0" fmla="*/ 0 w 338638"/>
                <a:gd name="connsiteY0" fmla="*/ 0 h 224014"/>
                <a:gd name="connsiteX1" fmla="*/ 338638 w 338638"/>
                <a:gd name="connsiteY1" fmla="*/ 116317 h 224014"/>
                <a:gd name="connsiteX2" fmla="*/ 26076 w 338638"/>
                <a:gd name="connsiteY2" fmla="*/ 212773 h 224014"/>
              </a:gdLst>
              <a:ahLst/>
              <a:cxnLst>
                <a:cxn ang="0">
                  <a:pos x="connsiteX0" y="connsiteY0"/>
                </a:cxn>
                <a:cxn ang="0">
                  <a:pos x="connsiteX1" y="connsiteY1"/>
                </a:cxn>
                <a:cxn ang="0">
                  <a:pos x="connsiteX2" y="connsiteY2"/>
                </a:cxn>
              </a:cxnLst>
              <a:rect l="l" t="t" r="r" b="b"/>
              <a:pathLst>
                <a:path w="338638" h="224014">
                  <a:moveTo>
                    <a:pt x="0" y="0"/>
                  </a:moveTo>
                  <a:cubicBezTo>
                    <a:pt x="78034" y="70473"/>
                    <a:pt x="155120" y="158616"/>
                    <a:pt x="338638" y="116317"/>
                  </a:cubicBezTo>
                  <a:cubicBezTo>
                    <a:pt x="212257" y="245671"/>
                    <a:pt x="94169" y="229654"/>
                    <a:pt x="26076" y="212773"/>
                  </a:cubicBezTo>
                </a:path>
              </a:pathLst>
            </a:custGeom>
            <a:solidFill>
              <a:schemeClr val="bg1"/>
            </a:solidFill>
            <a:ln w="38100" cap="rnd">
              <a:solidFill>
                <a:schemeClr val="tx1"/>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1600" dirty="0">
                <a:solidFill>
                  <a:schemeClr val="tx1"/>
                </a:solidFill>
              </a:endParaRPr>
            </a:p>
          </p:txBody>
        </p:sp>
      </p:grpSp>
    </p:spTree>
    <p:extLst>
      <p:ext uri="{BB962C8B-B14F-4D97-AF65-F5344CB8AC3E}">
        <p14:creationId xmlns:p14="http://schemas.microsoft.com/office/powerpoint/2010/main" val="29232920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How does it connect to scripture?</a:t>
            </a:r>
          </a:p>
        </p:txBody>
      </p:sp>
      <p:pic>
        <p:nvPicPr>
          <p:cNvPr id="6" name="Picture 5" descr="A cartoon of a child in red sweater&#10;&#10;Description automatically generated">
            <a:extLst>
              <a:ext uri="{FF2B5EF4-FFF2-40B4-BE49-F238E27FC236}">
                <a16:creationId xmlns:a16="http://schemas.microsoft.com/office/drawing/2014/main" id="{E7912A01-3D21-2843-9925-D6F70143DDEC}"/>
              </a:ext>
            </a:extLst>
          </p:cNvPr>
          <p:cNvPicPr>
            <a:picLocks noChangeAspect="1"/>
          </p:cNvPicPr>
          <p:nvPr/>
        </p:nvPicPr>
        <p:blipFill>
          <a:blip r:embed="rId2"/>
          <a:stretch>
            <a:fillRect/>
          </a:stretch>
        </p:blipFill>
        <p:spPr>
          <a:xfrm>
            <a:off x="2643033" y="1566525"/>
            <a:ext cx="6905933" cy="4870594"/>
          </a:xfrm>
          <a:prstGeom prst="rect">
            <a:avLst/>
          </a:prstGeom>
        </p:spPr>
      </p:pic>
    </p:spTree>
    <p:extLst>
      <p:ext uri="{BB962C8B-B14F-4D97-AF65-F5344CB8AC3E}">
        <p14:creationId xmlns:p14="http://schemas.microsoft.com/office/powerpoint/2010/main" val="2485224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How does it connect to scripture?</a:t>
            </a:r>
          </a:p>
        </p:txBody>
      </p:sp>
      <p:sp>
        <p:nvSpPr>
          <p:cNvPr id="18" name="Rounded Rectangle 17">
            <a:extLst>
              <a:ext uri="{FF2B5EF4-FFF2-40B4-BE49-F238E27FC236}">
                <a16:creationId xmlns:a16="http://schemas.microsoft.com/office/drawing/2014/main" id="{4C114DE6-D4AF-A345-BBBF-4D4E7AAF6DA7}"/>
              </a:ext>
            </a:extLst>
          </p:cNvPr>
          <p:cNvSpPr/>
          <p:nvPr/>
        </p:nvSpPr>
        <p:spPr>
          <a:xfrm>
            <a:off x="1224978" y="1746444"/>
            <a:ext cx="9701939" cy="3527214"/>
          </a:xfrm>
          <a:prstGeom prst="roundRect">
            <a:avLst>
              <a:gd name="adj" fmla="val 61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A15B113-D977-C54B-B77A-120750E96451}"/>
              </a:ext>
            </a:extLst>
          </p:cNvPr>
          <p:cNvGrpSpPr/>
          <p:nvPr/>
        </p:nvGrpSpPr>
        <p:grpSpPr>
          <a:xfrm>
            <a:off x="1318729" y="2179802"/>
            <a:ext cx="9282168" cy="2976612"/>
            <a:chOff x="195781" y="579242"/>
            <a:chExt cx="9282168" cy="2976612"/>
          </a:xfrm>
        </p:grpSpPr>
        <p:sp>
          <p:nvSpPr>
            <p:cNvPr id="20" name="TextBox 19">
              <a:extLst>
                <a:ext uri="{FF2B5EF4-FFF2-40B4-BE49-F238E27FC236}">
                  <a16:creationId xmlns:a16="http://schemas.microsoft.com/office/drawing/2014/main" id="{7EAE5E35-D675-504D-AB75-4A2ECC9F4D75}"/>
                </a:ext>
              </a:extLst>
            </p:cNvPr>
            <p:cNvSpPr txBox="1"/>
            <p:nvPr/>
          </p:nvSpPr>
          <p:spPr>
            <a:xfrm>
              <a:off x="729777" y="724310"/>
              <a:ext cx="8537063" cy="2831544"/>
            </a:xfrm>
            <a:prstGeom prst="rect">
              <a:avLst/>
            </a:prstGeom>
            <a:noFill/>
          </p:spPr>
          <p:txBody>
            <a:bodyPr wrap="square" lIns="91440" tIns="45720" rIns="91440" bIns="45720" anchor="t">
              <a:spAutoFit/>
            </a:bodyPr>
            <a:lstStyle/>
            <a:p>
              <a:r>
                <a:rPr lang="en-GB" sz="2400" i="1" dirty="0">
                  <a:solidFill>
                    <a:srgbClr val="000000"/>
                  </a:solidFill>
                  <a:latin typeface="system-ui"/>
                </a:rPr>
                <a:t>Highlight which parts connects to the </a:t>
              </a:r>
              <a:r>
                <a:rPr lang="en-GB" sz="2400" i="1" dirty="0">
                  <a:solidFill>
                    <a:srgbClr val="000000"/>
                  </a:solidFill>
                  <a:highlight>
                    <a:srgbClr val="FFFF00"/>
                  </a:highlight>
                  <a:latin typeface="system-ui"/>
                </a:rPr>
                <a:t>Father</a:t>
              </a:r>
              <a:r>
                <a:rPr lang="en-GB" sz="2400" i="1" dirty="0">
                  <a:solidFill>
                    <a:srgbClr val="000000"/>
                  </a:solidFill>
                  <a:latin typeface="system-ui"/>
                </a:rPr>
                <a:t>, </a:t>
              </a:r>
              <a:r>
                <a:rPr lang="en-GB" sz="2400" i="1" dirty="0">
                  <a:solidFill>
                    <a:srgbClr val="000000"/>
                  </a:solidFill>
                  <a:highlight>
                    <a:srgbClr val="00FF00"/>
                  </a:highlight>
                  <a:latin typeface="system-ui"/>
                </a:rPr>
                <a:t>Son</a:t>
              </a:r>
              <a:r>
                <a:rPr lang="en-GB" sz="2400" i="1" dirty="0">
                  <a:solidFill>
                    <a:srgbClr val="000000"/>
                  </a:solidFill>
                  <a:latin typeface="system-ui"/>
                </a:rPr>
                <a:t> and </a:t>
              </a:r>
              <a:r>
                <a:rPr lang="en-GB" sz="2400" i="1" dirty="0">
                  <a:solidFill>
                    <a:srgbClr val="000000"/>
                  </a:solidFill>
                  <a:highlight>
                    <a:srgbClr val="00FFFF"/>
                  </a:highlight>
                  <a:latin typeface="system-ui"/>
                </a:rPr>
                <a:t>Holy Spirit</a:t>
              </a:r>
              <a:br>
                <a:rPr lang="en-GB" sz="2000" dirty="0">
                  <a:highlight>
                    <a:srgbClr val="00FFFF"/>
                  </a:highlight>
                  <a:latin typeface="system-ui"/>
                </a:rPr>
              </a:br>
              <a:r>
                <a:rPr lang="en-GB" sz="2400" b="1" baseline="30000" dirty="0">
                  <a:solidFill>
                    <a:schemeClr val="bg1">
                      <a:lumMod val="85000"/>
                    </a:schemeClr>
                  </a:solidFill>
                  <a:latin typeface="system-ui"/>
                </a:rPr>
                <a:t>------------------------------------------------------------------------------------------------------------------------------------</a:t>
              </a:r>
              <a:br>
                <a:rPr lang="en-GB" sz="2400" b="1" baseline="30000" dirty="0">
                  <a:latin typeface="system-ui"/>
                </a:rPr>
              </a:br>
              <a:r>
                <a:rPr lang="en-GB" sz="2400" b="1" baseline="30000" dirty="0">
                  <a:solidFill>
                    <a:srgbClr val="000000"/>
                  </a:solidFill>
                  <a:latin typeface="system-ui"/>
                </a:rPr>
                <a:t>16 </a:t>
              </a:r>
              <a:r>
                <a:rPr lang="en-GB" sz="2400" dirty="0">
                  <a:solidFill>
                    <a:srgbClr val="000000"/>
                  </a:solidFill>
                  <a:latin typeface="system-ui"/>
                </a:rPr>
                <a:t>And when Jesus was baptised, he went up immediately from the water, and behold, the heavens were opened</a:t>
              </a:r>
              <a:r>
                <a:rPr lang="en-GB" sz="2400" baseline="30000" dirty="0">
                  <a:solidFill>
                    <a:srgbClr val="000000"/>
                  </a:solidFill>
                  <a:latin typeface="system-ui"/>
                </a:rPr>
                <a:t> </a:t>
              </a:r>
              <a:r>
                <a:rPr lang="en-GB" sz="2400" dirty="0">
                  <a:solidFill>
                    <a:srgbClr val="000000"/>
                  </a:solidFill>
                  <a:latin typeface="system-ui"/>
                </a:rPr>
                <a:t>and he saw the Spirit of God descending like a dove, and alighting on Him; and lo, a voice from heaven, saying, “This is my beloved Son,</a:t>
              </a:r>
              <a:r>
                <a:rPr lang="en-GB" sz="2400" baseline="30000" dirty="0">
                  <a:solidFill>
                    <a:srgbClr val="000000"/>
                  </a:solidFill>
                  <a:latin typeface="system-ui"/>
                </a:rPr>
                <a:t> </a:t>
              </a:r>
              <a:r>
                <a:rPr lang="en-GB" sz="2400" dirty="0">
                  <a:solidFill>
                    <a:srgbClr val="000000"/>
                  </a:solidFill>
                  <a:latin typeface="system-ui"/>
                </a:rPr>
                <a:t>with whom I am well pleased.” </a:t>
              </a:r>
              <a:r>
                <a:rPr lang="en-GB" sz="1600" dirty="0">
                  <a:solidFill>
                    <a:srgbClr val="000000"/>
                  </a:solidFill>
                  <a:latin typeface="system-ui"/>
                </a:rPr>
                <a:t>Matthew 3:16-17 </a:t>
              </a:r>
              <a:r>
                <a:rPr lang="en-GB" sz="1050" dirty="0">
                  <a:solidFill>
                    <a:srgbClr val="000000"/>
                  </a:solidFill>
                  <a:latin typeface="system-ui"/>
                </a:rPr>
                <a:t>RSVCE</a:t>
              </a:r>
              <a:endParaRPr lang="en-GB" sz="1400" dirty="0">
                <a:solidFill>
                  <a:srgbClr val="000000"/>
                </a:solidFill>
                <a:latin typeface="system-ui"/>
              </a:endParaRPr>
            </a:p>
            <a:p>
              <a:pPr algn="l"/>
              <a:endParaRPr lang="en-GB" dirty="0">
                <a:solidFill>
                  <a:srgbClr val="000000"/>
                </a:solidFill>
                <a:latin typeface="system-ui"/>
              </a:endParaRPr>
            </a:p>
          </p:txBody>
        </p:sp>
        <p:pic>
          <p:nvPicPr>
            <p:cNvPr id="21" name="Graphic 20" descr="Scissors outline">
              <a:extLst>
                <a:ext uri="{FF2B5EF4-FFF2-40B4-BE49-F238E27FC236}">
                  <a16:creationId xmlns:a16="http://schemas.microsoft.com/office/drawing/2014/main" id="{CF5BDBD4-7161-EC40-8179-2B84D188D8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721629">
              <a:off x="195781" y="2482130"/>
              <a:ext cx="285770" cy="285770"/>
            </a:xfrm>
            <a:prstGeom prst="rect">
              <a:avLst/>
            </a:prstGeom>
          </p:spPr>
        </p:pic>
        <p:sp>
          <p:nvSpPr>
            <p:cNvPr id="22" name="Rounded Rectangle 15">
              <a:extLst>
                <a:ext uri="{FF2B5EF4-FFF2-40B4-BE49-F238E27FC236}">
                  <a16:creationId xmlns:a16="http://schemas.microsoft.com/office/drawing/2014/main" id="{92A83791-AFA0-B54C-B4A8-91E7CA038B54}"/>
                </a:ext>
              </a:extLst>
            </p:cNvPr>
            <p:cNvSpPr/>
            <p:nvPr/>
          </p:nvSpPr>
          <p:spPr>
            <a:xfrm>
              <a:off x="428051" y="579242"/>
              <a:ext cx="9049898" cy="2824624"/>
            </a:xfrm>
            <a:prstGeom prst="roundRect">
              <a:avLst>
                <a:gd name="adj" fmla="val 0"/>
              </a:avLst>
            </a:prstGeom>
            <a:noFill/>
            <a:ln w="127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endParaRPr>
            </a:p>
          </p:txBody>
        </p:sp>
      </p:grpSp>
    </p:spTree>
    <p:extLst>
      <p:ext uri="{BB962C8B-B14F-4D97-AF65-F5344CB8AC3E}">
        <p14:creationId xmlns:p14="http://schemas.microsoft.com/office/powerpoint/2010/main" val="1876099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313B1-24A1-3249-8E14-AC0625F9B1FE}"/>
              </a:ext>
            </a:extLst>
          </p:cNvPr>
          <p:cNvSpPr>
            <a:spLocks noGrp="1"/>
          </p:cNvSpPr>
          <p:nvPr>
            <p:ph type="title"/>
          </p:nvPr>
        </p:nvSpPr>
        <p:spPr/>
        <p:txBody>
          <a:bodyPr/>
          <a:lstStyle/>
          <a:p>
            <a:pPr algn="ctr"/>
            <a:r>
              <a:rPr lang="en-US" dirty="0"/>
              <a:t>How does it connect to scripture?</a:t>
            </a:r>
          </a:p>
        </p:txBody>
      </p:sp>
      <p:sp>
        <p:nvSpPr>
          <p:cNvPr id="18" name="Rounded Rectangle 17">
            <a:extLst>
              <a:ext uri="{FF2B5EF4-FFF2-40B4-BE49-F238E27FC236}">
                <a16:creationId xmlns:a16="http://schemas.microsoft.com/office/drawing/2014/main" id="{4C114DE6-D4AF-A345-BBBF-4D4E7AAF6DA7}"/>
              </a:ext>
            </a:extLst>
          </p:cNvPr>
          <p:cNvSpPr/>
          <p:nvPr/>
        </p:nvSpPr>
        <p:spPr>
          <a:xfrm>
            <a:off x="1224978" y="1746444"/>
            <a:ext cx="9701939" cy="3527214"/>
          </a:xfrm>
          <a:prstGeom prst="roundRect">
            <a:avLst>
              <a:gd name="adj" fmla="val 617"/>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FA15B113-D977-C54B-B77A-120750E96451}"/>
              </a:ext>
            </a:extLst>
          </p:cNvPr>
          <p:cNvGrpSpPr/>
          <p:nvPr/>
        </p:nvGrpSpPr>
        <p:grpSpPr>
          <a:xfrm>
            <a:off x="1318729" y="2179802"/>
            <a:ext cx="9282168" cy="2976612"/>
            <a:chOff x="195781" y="579242"/>
            <a:chExt cx="9282168" cy="2976612"/>
          </a:xfrm>
        </p:grpSpPr>
        <p:sp>
          <p:nvSpPr>
            <p:cNvPr id="20" name="TextBox 19">
              <a:extLst>
                <a:ext uri="{FF2B5EF4-FFF2-40B4-BE49-F238E27FC236}">
                  <a16:creationId xmlns:a16="http://schemas.microsoft.com/office/drawing/2014/main" id="{7EAE5E35-D675-504D-AB75-4A2ECC9F4D75}"/>
                </a:ext>
              </a:extLst>
            </p:cNvPr>
            <p:cNvSpPr txBox="1"/>
            <p:nvPr/>
          </p:nvSpPr>
          <p:spPr>
            <a:xfrm>
              <a:off x="729777" y="724310"/>
              <a:ext cx="8537063" cy="2831544"/>
            </a:xfrm>
            <a:prstGeom prst="rect">
              <a:avLst/>
            </a:prstGeom>
            <a:noFill/>
          </p:spPr>
          <p:txBody>
            <a:bodyPr wrap="square" lIns="91440" tIns="45720" rIns="91440" bIns="45720" anchor="t">
              <a:spAutoFit/>
            </a:bodyPr>
            <a:lstStyle/>
            <a:p>
              <a:r>
                <a:rPr lang="en-GB" sz="2400" i="1" dirty="0">
                  <a:solidFill>
                    <a:srgbClr val="000000"/>
                  </a:solidFill>
                  <a:latin typeface="system-ui"/>
                </a:rPr>
                <a:t>Highlight which parts connects to the </a:t>
              </a:r>
              <a:r>
                <a:rPr lang="en-GB" sz="2400" i="1" dirty="0">
                  <a:solidFill>
                    <a:srgbClr val="000000"/>
                  </a:solidFill>
                  <a:highlight>
                    <a:srgbClr val="FFFF00"/>
                  </a:highlight>
                  <a:latin typeface="system-ui"/>
                </a:rPr>
                <a:t>Father</a:t>
              </a:r>
              <a:r>
                <a:rPr lang="en-GB" sz="2400" i="1" dirty="0">
                  <a:solidFill>
                    <a:srgbClr val="000000"/>
                  </a:solidFill>
                  <a:latin typeface="system-ui"/>
                </a:rPr>
                <a:t>, </a:t>
              </a:r>
              <a:r>
                <a:rPr lang="en-GB" sz="2400" i="1" dirty="0">
                  <a:solidFill>
                    <a:srgbClr val="000000"/>
                  </a:solidFill>
                  <a:highlight>
                    <a:srgbClr val="00FF00"/>
                  </a:highlight>
                  <a:latin typeface="system-ui"/>
                </a:rPr>
                <a:t>Son</a:t>
              </a:r>
              <a:r>
                <a:rPr lang="en-GB" sz="2400" i="1" dirty="0">
                  <a:solidFill>
                    <a:srgbClr val="000000"/>
                  </a:solidFill>
                  <a:latin typeface="system-ui"/>
                </a:rPr>
                <a:t> and </a:t>
              </a:r>
              <a:r>
                <a:rPr lang="en-GB" sz="2400" i="1" dirty="0">
                  <a:solidFill>
                    <a:srgbClr val="000000"/>
                  </a:solidFill>
                  <a:highlight>
                    <a:srgbClr val="00FFFF"/>
                  </a:highlight>
                  <a:latin typeface="system-ui"/>
                </a:rPr>
                <a:t>Holy Spirit</a:t>
              </a:r>
              <a:br>
                <a:rPr lang="en-GB" sz="2000" dirty="0">
                  <a:highlight>
                    <a:srgbClr val="00FFFF"/>
                  </a:highlight>
                  <a:latin typeface="system-ui"/>
                </a:rPr>
              </a:br>
              <a:r>
                <a:rPr lang="en-GB" sz="2400" b="1" baseline="30000" dirty="0">
                  <a:solidFill>
                    <a:schemeClr val="bg1">
                      <a:lumMod val="85000"/>
                    </a:schemeClr>
                  </a:solidFill>
                  <a:latin typeface="system-ui"/>
                </a:rPr>
                <a:t>------------------------------------------------------------------------------------------------------------------------------------</a:t>
              </a:r>
              <a:br>
                <a:rPr lang="en-GB" sz="2400" b="1" baseline="30000" dirty="0">
                  <a:latin typeface="system-ui"/>
                </a:rPr>
              </a:br>
              <a:r>
                <a:rPr lang="en-GB" sz="2400" b="1" baseline="30000" dirty="0">
                  <a:solidFill>
                    <a:srgbClr val="000000"/>
                  </a:solidFill>
                  <a:latin typeface="system-ui"/>
                </a:rPr>
                <a:t>16 </a:t>
              </a:r>
              <a:r>
                <a:rPr lang="en-GB" sz="2400" dirty="0">
                  <a:solidFill>
                    <a:srgbClr val="000000"/>
                  </a:solidFill>
                  <a:latin typeface="system-ui"/>
                </a:rPr>
                <a:t>And when </a:t>
              </a:r>
              <a:r>
                <a:rPr lang="en-GB" sz="2400" dirty="0">
                  <a:solidFill>
                    <a:srgbClr val="000000"/>
                  </a:solidFill>
                  <a:highlight>
                    <a:srgbClr val="00FF00"/>
                  </a:highlight>
                  <a:latin typeface="system-ui"/>
                </a:rPr>
                <a:t>Jesus</a:t>
              </a:r>
              <a:r>
                <a:rPr lang="en-GB" sz="2400" dirty="0">
                  <a:solidFill>
                    <a:srgbClr val="000000"/>
                  </a:solidFill>
                  <a:latin typeface="system-ui"/>
                </a:rPr>
                <a:t> was baptised, he went up immediately from the water, and behold, the heavens were opened</a:t>
              </a:r>
              <a:r>
                <a:rPr lang="en-GB" sz="2400" baseline="30000" dirty="0">
                  <a:solidFill>
                    <a:srgbClr val="000000"/>
                  </a:solidFill>
                  <a:latin typeface="system-ui"/>
                </a:rPr>
                <a:t> </a:t>
              </a:r>
              <a:r>
                <a:rPr lang="en-GB" sz="2400" dirty="0">
                  <a:solidFill>
                    <a:srgbClr val="000000"/>
                  </a:solidFill>
                  <a:latin typeface="system-ui"/>
                </a:rPr>
                <a:t>and he saw the </a:t>
              </a:r>
              <a:r>
                <a:rPr lang="en-GB" sz="2400" dirty="0">
                  <a:solidFill>
                    <a:srgbClr val="000000"/>
                  </a:solidFill>
                  <a:highlight>
                    <a:srgbClr val="00FFFF"/>
                  </a:highlight>
                  <a:latin typeface="system-ui"/>
                </a:rPr>
                <a:t>Spirit of God</a:t>
              </a:r>
              <a:r>
                <a:rPr lang="en-GB" sz="2400" dirty="0">
                  <a:solidFill>
                    <a:srgbClr val="000000"/>
                  </a:solidFill>
                  <a:latin typeface="system-ui"/>
                </a:rPr>
                <a:t> descending like </a:t>
              </a:r>
              <a:r>
                <a:rPr lang="en-GB" sz="2400" dirty="0">
                  <a:solidFill>
                    <a:srgbClr val="000000"/>
                  </a:solidFill>
                  <a:highlight>
                    <a:srgbClr val="00FFFF"/>
                  </a:highlight>
                  <a:latin typeface="system-ui"/>
                </a:rPr>
                <a:t>a dove</a:t>
              </a:r>
              <a:r>
                <a:rPr lang="en-GB" sz="2400" dirty="0">
                  <a:solidFill>
                    <a:srgbClr val="000000"/>
                  </a:solidFill>
                  <a:latin typeface="system-ui"/>
                </a:rPr>
                <a:t>, and alighting on </a:t>
              </a:r>
              <a:r>
                <a:rPr lang="en-GB" sz="2400" dirty="0">
                  <a:solidFill>
                    <a:srgbClr val="000000"/>
                  </a:solidFill>
                  <a:highlight>
                    <a:srgbClr val="00FF00"/>
                  </a:highlight>
                  <a:latin typeface="system-ui"/>
                </a:rPr>
                <a:t>Him</a:t>
              </a:r>
              <a:r>
                <a:rPr lang="en-GB" sz="2400" dirty="0">
                  <a:solidFill>
                    <a:srgbClr val="000000"/>
                  </a:solidFill>
                  <a:latin typeface="system-ui"/>
                </a:rPr>
                <a:t>; and lo, </a:t>
              </a:r>
              <a:r>
                <a:rPr lang="en-GB" sz="2400" dirty="0">
                  <a:solidFill>
                    <a:srgbClr val="000000"/>
                  </a:solidFill>
                  <a:highlight>
                    <a:srgbClr val="FFFF00"/>
                  </a:highlight>
                  <a:latin typeface="system-ui"/>
                </a:rPr>
                <a:t>a voice from heaven</a:t>
              </a:r>
              <a:r>
                <a:rPr lang="en-GB" sz="2400" dirty="0">
                  <a:solidFill>
                    <a:srgbClr val="000000"/>
                  </a:solidFill>
                  <a:latin typeface="system-ui"/>
                </a:rPr>
                <a:t>, saying, “This is my beloved </a:t>
              </a:r>
              <a:r>
                <a:rPr lang="en-GB" sz="2400" dirty="0">
                  <a:solidFill>
                    <a:srgbClr val="000000"/>
                  </a:solidFill>
                  <a:highlight>
                    <a:srgbClr val="00FF00"/>
                  </a:highlight>
                  <a:latin typeface="system-ui"/>
                </a:rPr>
                <a:t>Son</a:t>
              </a:r>
              <a:r>
                <a:rPr lang="en-GB" sz="2400" dirty="0">
                  <a:solidFill>
                    <a:srgbClr val="000000"/>
                  </a:solidFill>
                  <a:latin typeface="system-ui"/>
                </a:rPr>
                <a:t>,</a:t>
              </a:r>
              <a:r>
                <a:rPr lang="en-GB" sz="2400" baseline="30000" dirty="0">
                  <a:solidFill>
                    <a:srgbClr val="000000"/>
                  </a:solidFill>
                  <a:latin typeface="system-ui"/>
                </a:rPr>
                <a:t> </a:t>
              </a:r>
              <a:r>
                <a:rPr lang="en-GB" sz="2400" dirty="0">
                  <a:solidFill>
                    <a:srgbClr val="000000"/>
                  </a:solidFill>
                  <a:latin typeface="system-ui"/>
                </a:rPr>
                <a:t>with whom I am well pleased.” </a:t>
              </a:r>
              <a:r>
                <a:rPr lang="en-GB" sz="1600" dirty="0">
                  <a:solidFill>
                    <a:srgbClr val="000000"/>
                  </a:solidFill>
                  <a:latin typeface="system-ui"/>
                </a:rPr>
                <a:t>Matthew 3:16-17 </a:t>
              </a:r>
              <a:r>
                <a:rPr lang="en-GB" sz="1050" dirty="0">
                  <a:solidFill>
                    <a:srgbClr val="000000"/>
                  </a:solidFill>
                  <a:latin typeface="system-ui"/>
                </a:rPr>
                <a:t>RSVCE</a:t>
              </a:r>
              <a:endParaRPr lang="en-GB" sz="1400" dirty="0">
                <a:solidFill>
                  <a:srgbClr val="000000"/>
                </a:solidFill>
                <a:latin typeface="system-ui"/>
              </a:endParaRPr>
            </a:p>
            <a:p>
              <a:pPr algn="l"/>
              <a:endParaRPr lang="en-GB" dirty="0">
                <a:solidFill>
                  <a:srgbClr val="000000"/>
                </a:solidFill>
                <a:latin typeface="system-ui"/>
              </a:endParaRPr>
            </a:p>
          </p:txBody>
        </p:sp>
        <p:pic>
          <p:nvPicPr>
            <p:cNvPr id="21" name="Graphic 20" descr="Scissors outline">
              <a:extLst>
                <a:ext uri="{FF2B5EF4-FFF2-40B4-BE49-F238E27FC236}">
                  <a16:creationId xmlns:a16="http://schemas.microsoft.com/office/drawing/2014/main" id="{CF5BDBD4-7161-EC40-8179-2B84D188D8E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9721629">
              <a:off x="195781" y="2482130"/>
              <a:ext cx="285770" cy="285770"/>
            </a:xfrm>
            <a:prstGeom prst="rect">
              <a:avLst/>
            </a:prstGeom>
          </p:spPr>
        </p:pic>
        <p:sp>
          <p:nvSpPr>
            <p:cNvPr id="22" name="Rounded Rectangle 15">
              <a:extLst>
                <a:ext uri="{FF2B5EF4-FFF2-40B4-BE49-F238E27FC236}">
                  <a16:creationId xmlns:a16="http://schemas.microsoft.com/office/drawing/2014/main" id="{92A83791-AFA0-B54C-B4A8-91E7CA038B54}"/>
                </a:ext>
              </a:extLst>
            </p:cNvPr>
            <p:cNvSpPr/>
            <p:nvPr/>
          </p:nvSpPr>
          <p:spPr>
            <a:xfrm>
              <a:off x="428051" y="579242"/>
              <a:ext cx="9049898" cy="2824624"/>
            </a:xfrm>
            <a:prstGeom prst="roundRect">
              <a:avLst>
                <a:gd name="adj" fmla="val 0"/>
              </a:avLst>
            </a:prstGeom>
            <a:noFill/>
            <a:ln w="12700">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GB" sz="1600" dirty="0">
                <a:solidFill>
                  <a:schemeClr val="tx1"/>
                </a:solidFill>
              </a:endParaRPr>
            </a:p>
          </p:txBody>
        </p:sp>
      </p:grpSp>
    </p:spTree>
    <p:extLst>
      <p:ext uri="{BB962C8B-B14F-4D97-AF65-F5344CB8AC3E}">
        <p14:creationId xmlns:p14="http://schemas.microsoft.com/office/powerpoint/2010/main" val="4284895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2975</TotalTime>
  <Words>2067</Words>
  <Application>Microsoft Macintosh PowerPoint</Application>
  <PresentationFormat>Widescreen</PresentationFormat>
  <Paragraphs>105</Paragraphs>
  <Slides>15</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system-ui</vt:lpstr>
      <vt:lpstr>Office Theme</vt:lpstr>
      <vt:lpstr>The Sign of  the Cross at the Holy  Water Font</vt:lpstr>
      <vt:lpstr>Learning Objectives</vt:lpstr>
      <vt:lpstr>What is it?</vt:lpstr>
      <vt:lpstr>What is it?</vt:lpstr>
      <vt:lpstr>What is it?</vt:lpstr>
      <vt:lpstr>What is it?</vt:lpstr>
      <vt:lpstr>How does it connect to scripture?</vt:lpstr>
      <vt:lpstr>How does it connect to scripture?</vt:lpstr>
      <vt:lpstr>How does it connect to scripture?</vt:lpstr>
      <vt:lpstr>What does it mean to me and others?</vt:lpstr>
      <vt:lpstr>What does it mean to me and others?</vt:lpstr>
      <vt:lpstr>What does it mean to me and others?</vt:lpstr>
      <vt:lpstr>What does it mean to me and others?</vt:lpstr>
      <vt:lpstr>What does it mean to me and others?</vt:lpstr>
      <vt:lpstr>Self Check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Sign  of the Cross</dc:title>
  <dc:creator>Justin Malewezi</dc:creator>
  <cp:lastModifiedBy>Justin Malewezi</cp:lastModifiedBy>
  <cp:revision>6</cp:revision>
  <dcterms:created xsi:type="dcterms:W3CDTF">2025-12-11T21:27:00Z</dcterms:created>
  <dcterms:modified xsi:type="dcterms:W3CDTF">2026-01-02T23:41:17Z</dcterms:modified>
</cp:coreProperties>
</file>