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2" r:id="rId1"/>
  </p:sldMasterIdLst>
  <p:notesMasterIdLst>
    <p:notesMasterId r:id="rId15"/>
  </p:notesMasterIdLst>
  <p:sldIdLst>
    <p:sldId id="256" r:id="rId2"/>
    <p:sldId id="280" r:id="rId3"/>
    <p:sldId id="281" r:id="rId4"/>
    <p:sldId id="264" r:id="rId5"/>
    <p:sldId id="265" r:id="rId6"/>
    <p:sldId id="257" r:id="rId7"/>
    <p:sldId id="258" r:id="rId8"/>
    <p:sldId id="270" r:id="rId9"/>
    <p:sldId id="266" r:id="rId10"/>
    <p:sldId id="260" r:id="rId11"/>
    <p:sldId id="268" r:id="rId12"/>
    <p:sldId id="26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7950"/>
  </p:normalViewPr>
  <p:slideViewPr>
    <p:cSldViewPr snapToGrid="0">
      <p:cViewPr>
        <p:scale>
          <a:sx n="80" d="100"/>
          <a:sy n="80" d="100"/>
        </p:scale>
        <p:origin x="600" y="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92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DDA4-D0D1-5443-9D9A-35013BBF58DD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904C3-1EC2-BD4B-AE12-9D6E53C0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6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 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904C3-1EC2-BD4B-AE12-9D6E53C063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1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poem</a:t>
            </a:r>
          </a:p>
          <a:p>
            <a:r>
              <a:rPr lang="en-US" dirty="0"/>
              <a:t>Discuss African Geometric Patterns (Today we will be looking at triangular patterns)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904C3-1EC2-BD4B-AE12-9D6E53C063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9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7C7FB37-8758-494E-8118-14E330393AD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E550-9959-C34E-922F-113DC89B87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hild holding a baby&#10;&#10;Description automatically generated">
            <a:extLst>
              <a:ext uri="{FF2B5EF4-FFF2-40B4-BE49-F238E27FC236}">
                <a16:creationId xmlns:a16="http://schemas.microsoft.com/office/drawing/2014/main" id="{1E610402-EF39-FE60-3392-E0A469DBE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16" t="6967" r="52812" b="77563"/>
          <a:stretch/>
        </p:blipFill>
        <p:spPr>
          <a:xfrm>
            <a:off x="0" y="0"/>
            <a:ext cx="12192000" cy="46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0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FB37-8758-494E-8118-14E330393AD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E550-9959-C34E-922F-113DC89B87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12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FB37-8758-494E-8118-14E330393AD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E550-9959-C34E-922F-113DC89B8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86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FB37-8758-494E-8118-14E330393AD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E550-9959-C34E-922F-113DC89B875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FB37-8758-494E-8118-14E330393AD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E550-9959-C34E-922F-113DC89B8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9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FB37-8758-494E-8118-14E330393AD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E550-9959-C34E-922F-113DC89B87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76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FB37-8758-494E-8118-14E330393AD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E550-9959-C34E-922F-113DC89B8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0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FB37-8758-494E-8118-14E330393AD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E550-9959-C34E-922F-113DC89B8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4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FB37-8758-494E-8118-14E330393AD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E550-9959-C34E-922F-113DC89B8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1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FB37-8758-494E-8118-14E330393AD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E550-9959-C34E-922F-113DC89B8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1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FB37-8758-494E-8118-14E330393AD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E550-9959-C34E-922F-113DC89B8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5BB1DE-2406-F2F9-B669-8CF6C1A961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FB37-8758-494E-8118-14E330393AD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E550-9959-C34E-922F-113DC89B8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1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7C7FB37-8758-494E-8118-14E330393AD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359E550-9959-C34E-922F-113DC89B875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hild holding a baby&#10;&#10;Description automatically generated">
            <a:extLst>
              <a:ext uri="{FF2B5EF4-FFF2-40B4-BE49-F238E27FC236}">
                <a16:creationId xmlns:a16="http://schemas.microsoft.com/office/drawing/2014/main" id="{8132FD8B-058E-C53C-5B33-61D5A58D7F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21816" t="6967" r="52812" b="703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6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4" r:id="rId9"/>
    <p:sldLayoutId id="2147483841" r:id="rId10"/>
    <p:sldLayoutId id="2147483842" r:id="rId11"/>
    <p:sldLayoutId id="214748384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cratch.mit.edu/projects/882435584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A857-B604-8EBF-1FDD-9AAC6C34B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6881" y="2510724"/>
            <a:ext cx="5982346" cy="2129553"/>
          </a:xfrm>
        </p:spPr>
        <p:txBody>
          <a:bodyPr>
            <a:normAutofit fontScale="90000"/>
          </a:bodyPr>
          <a:lstStyle/>
          <a:p>
            <a:pPr algn="l"/>
            <a:r>
              <a:rPr lang="en-US" sz="7200" dirty="0"/>
              <a:t>AFRICAN </a:t>
            </a:r>
            <a:br>
              <a:rPr lang="en-US" sz="7200" dirty="0"/>
            </a:br>
            <a:r>
              <a:rPr lang="en-US" sz="7200" dirty="0"/>
              <a:t>PATTERN COMPUTING</a:t>
            </a:r>
          </a:p>
        </p:txBody>
      </p:sp>
      <p:pic>
        <p:nvPicPr>
          <p:cNvPr id="10" name="Picture 9" descr="A group of people smiling and holding each other&#10;&#10;Description automatically generated">
            <a:extLst>
              <a:ext uri="{FF2B5EF4-FFF2-40B4-BE49-F238E27FC236}">
                <a16:creationId xmlns:a16="http://schemas.microsoft.com/office/drawing/2014/main" id="{5204E6C5-4F28-9E2C-7B1E-98590D96C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046" y="4894532"/>
            <a:ext cx="1126904" cy="146304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F37ABB4-3C41-E11F-8E24-3C8AD51F91F5}"/>
              </a:ext>
            </a:extLst>
          </p:cNvPr>
          <p:cNvSpPr txBox="1">
            <a:spLocks/>
          </p:cNvSpPr>
          <p:nvPr/>
        </p:nvSpPr>
        <p:spPr>
          <a:xfrm>
            <a:off x="7298935" y="4894532"/>
            <a:ext cx="4340292" cy="146304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1CADE4"/>
              </a:buClr>
              <a:buFont typeface="Tw Cen MT" panose="020B0602020104020603" pitchFamily="34" charset="0"/>
              <a:buNone/>
              <a:defRPr/>
            </a:pPr>
            <a:r>
              <a:rPr lang="en-GB" sz="2400" dirty="0">
                <a:latin typeface="Tw Cen MT" panose="020B0602020104020603"/>
              </a:rPr>
              <a:t>A Computing activity from the book “</a:t>
            </a:r>
            <a:r>
              <a:rPr lang="en-GB" sz="2400" b="1" dirty="0">
                <a:latin typeface="Tw Cen MT" panose="020B0602020104020603"/>
              </a:rPr>
              <a:t>Smile Back</a:t>
            </a:r>
            <a:r>
              <a:rPr lang="en-GB" sz="2400" dirty="0">
                <a:latin typeface="Tw Cen MT" panose="020B0602020104020603"/>
              </a:rPr>
              <a:t>” by</a:t>
            </a:r>
          </a:p>
        </p:txBody>
      </p:sp>
      <p:pic>
        <p:nvPicPr>
          <p:cNvPr id="1026" name="Picture 2" descr="Retina Logo">
            <a:extLst>
              <a:ext uri="{FF2B5EF4-FFF2-40B4-BE49-F238E27FC236}">
                <a16:creationId xmlns:a16="http://schemas.microsoft.com/office/drawing/2014/main" id="{DBEDFA9B-1D11-BD3C-D988-682D029E7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935" y="5717459"/>
            <a:ext cx="2449499" cy="6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A4FFB00C-A8D5-2D0D-A3DC-69FA4DA2CA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23" t="8702" r="6443" b="46507"/>
          <a:stretch/>
        </p:blipFill>
        <p:spPr>
          <a:xfrm>
            <a:off x="2012252" y="2510724"/>
            <a:ext cx="3060696" cy="320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4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B715-673C-BDD8-F4EB-38DC6AE1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REPEAT / 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31892-F274-EC66-69D4-E9A12213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86000"/>
            <a:ext cx="270491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Instead of repeating the code, use the repeat block.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What is the advantage of using the repeat block?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66975493-5B08-860F-05A7-B1D5BF64D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990" y="1011675"/>
            <a:ext cx="6126965" cy="5057716"/>
          </a:xfrm>
          <a:prstGeom prst="rect">
            <a:avLst/>
          </a:prstGeom>
        </p:spPr>
      </p:pic>
      <p:pic>
        <p:nvPicPr>
          <p:cNvPr id="17" name="Content Placeholder 16" descr="A screen shot of a phone&#10;&#10;Description automatically generated">
            <a:extLst>
              <a:ext uri="{FF2B5EF4-FFF2-40B4-BE49-F238E27FC236}">
                <a16:creationId xmlns:a16="http://schemas.microsoft.com/office/drawing/2014/main" id="{02BF3BA1-1CD5-8A6C-4740-EEBFA69A7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8384" y="2286000"/>
            <a:ext cx="2146300" cy="1816100"/>
          </a:xfrm>
        </p:spPr>
      </p:pic>
    </p:spTree>
    <p:extLst>
      <p:ext uri="{BB962C8B-B14F-4D97-AF65-F5344CB8AC3E}">
        <p14:creationId xmlns:p14="http://schemas.microsoft.com/office/powerpoint/2010/main" val="1110643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B715-673C-BDD8-F4EB-38DC6AE1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NESTED Loops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31892-F274-EC66-69D4-E9A12213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86000"/>
            <a:ext cx="270491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You can even use loops within loops.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is called nested loops.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" name="Content Placeholder 6" descr="A yellow folders with white text and arrows&#10;&#10;Description automatically generated">
            <a:extLst>
              <a:ext uri="{FF2B5EF4-FFF2-40B4-BE49-F238E27FC236}">
                <a16:creationId xmlns:a16="http://schemas.microsoft.com/office/drawing/2014/main" id="{54091E20-2B9F-C66B-8B26-6AE9D7B17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6176" y1="22222" x2="44118" y2="22549"/>
                        <a14:foregroundMark x1="45588" y1="19608" x2="38235" y2="20261"/>
                        <a14:foregroundMark x1="37059" y1="18627" x2="47353" y2="16013"/>
                        <a14:foregroundMark x1="47353" y1="16013" x2="45000" y2="22222"/>
                        <a14:foregroundMark x1="45000" y1="39869" x2="50882" y2="33987"/>
                        <a14:foregroundMark x1="43824" y1="37908" x2="52059" y2="37255"/>
                        <a14:foregroundMark x1="47353" y1="39542" x2="47353" y2="44444"/>
                        <a14:foregroundMark x1="68529" y1="64706" x2="68235" y2="64706"/>
                        <a14:foregroundMark x1="60882" y1="75490" x2="62941" y2="767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6562" y="1415042"/>
            <a:ext cx="4475462" cy="4027916"/>
          </a:xfrm>
        </p:spPr>
      </p:pic>
    </p:spTree>
    <p:extLst>
      <p:ext uri="{BB962C8B-B14F-4D97-AF65-F5344CB8AC3E}">
        <p14:creationId xmlns:p14="http://schemas.microsoft.com/office/powerpoint/2010/main" val="3845196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B715-673C-BDD8-F4EB-38DC6AE1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7366110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AFRICAN </a:t>
            </a:r>
            <a:r>
              <a:rPr lang="en-US" sz="4000" dirty="0"/>
              <a:t>PATTERN</a:t>
            </a:r>
            <a:r>
              <a:rPr lang="en-US" dirty="0">
                <a:solidFill>
                  <a:schemeClr val="tx1"/>
                </a:solidFill>
              </a:rPr>
              <a:t> CODING CHALLEGE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31892-F274-EC66-69D4-E9A12213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85999"/>
            <a:ext cx="6933623" cy="4300151"/>
          </a:xfrm>
        </p:spPr>
        <p:txBody>
          <a:bodyPr vert="horz" lIns="45720" tIns="45720" rIns="4572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Use the following algorithm to code an African textile design.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b="1" dirty="0"/>
              <a:t>Algorithm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1. At the start of the program, the pencil should go to the top left of the canvas. This would be the original starting point.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2. Then draw 6 repeated triangles cross the screen. After that the pencil should move down to the next line and all the way across below the original starting point.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3. Repeat step 2 process 4 times, but each time, the pencil should have a different </a:t>
            </a:r>
            <a:r>
              <a:rPr lang="en-US" sz="2800" dirty="0" err="1"/>
              <a:t>colour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3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40997125-2728-004B-AC44-899569700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572" t="8702" r="3972" b="42725"/>
          <a:stretch/>
        </p:blipFill>
        <p:spPr>
          <a:xfrm>
            <a:off x="8139659" y="2084832"/>
            <a:ext cx="3432948" cy="2518347"/>
          </a:xfrm>
        </p:spPr>
      </p:pic>
    </p:spTree>
    <p:extLst>
      <p:ext uri="{BB962C8B-B14F-4D97-AF65-F5344CB8AC3E}">
        <p14:creationId xmlns:p14="http://schemas.microsoft.com/office/powerpoint/2010/main" val="346443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B715-673C-BDD8-F4EB-38DC6AE1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PRIM</a:t>
            </a:r>
            <a:r>
              <a:rPr lang="en-US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31892-F274-EC66-69D4-E9A12213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86000"/>
            <a:ext cx="4190423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Make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Here is an example solution. Your code can be different from this one.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Now, make your own code from scratch. This can be for your own textile design.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9BE7846D-6BAC-594F-643D-BF90EBCBE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507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miling and holding each other&#10;&#10;Description automatically generated">
            <a:extLst>
              <a:ext uri="{FF2B5EF4-FFF2-40B4-BE49-F238E27FC236}">
                <a16:creationId xmlns:a16="http://schemas.microsoft.com/office/drawing/2014/main" id="{A591874C-42FE-22D7-8EF8-6ACC5C9BF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559" y="529502"/>
            <a:ext cx="4466663" cy="5798996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481083" dist="38100" dir="660000" sx="101823" sy="101823" algn="tl" rotWithShape="0">
              <a:prstClr val="black">
                <a:alpha val="4566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06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B41BBDD-C113-5864-F2F3-528264FE54C2}"/>
              </a:ext>
            </a:extLst>
          </p:cNvPr>
          <p:cNvGrpSpPr/>
          <p:nvPr/>
        </p:nvGrpSpPr>
        <p:grpSpPr>
          <a:xfrm>
            <a:off x="1497437" y="458636"/>
            <a:ext cx="9197126" cy="5940727"/>
            <a:chOff x="1497437" y="458636"/>
            <a:chExt cx="9197126" cy="594072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210350E-11E9-60A2-D20C-5AC1C9EA2201}"/>
                </a:ext>
              </a:extLst>
            </p:cNvPr>
            <p:cNvGrpSpPr/>
            <p:nvPr/>
          </p:nvGrpSpPr>
          <p:grpSpPr>
            <a:xfrm>
              <a:off x="1497437" y="458636"/>
              <a:ext cx="9197125" cy="5940727"/>
              <a:chOff x="143864" y="734518"/>
              <a:chExt cx="10617200" cy="6858000"/>
            </a:xfrm>
            <a:effectLst>
              <a:outerShdw blurRad="421289" dist="344675" dir="204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2BF598DA-2283-974A-E94C-6B66B76824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864" y="734518"/>
                <a:ext cx="53086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DE9105DB-3CD6-A2B5-5F49-865B763F67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2464" y="734518"/>
                <a:ext cx="53086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7ACA2F9-5059-720E-5536-FE11F7B8EE98}"/>
                </a:ext>
              </a:extLst>
            </p:cNvPr>
            <p:cNvSpPr/>
            <p:nvPr/>
          </p:nvSpPr>
          <p:spPr>
            <a:xfrm>
              <a:off x="1497437" y="458636"/>
              <a:ext cx="9197126" cy="594072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066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05EDB-CEF6-8E64-F440-AD1538DC2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equilateral  triangle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ED411-9E7F-B338-F6A7-BFC3EF1CC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If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interior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angles of an equilateral triangle are </a:t>
            </a:r>
            <a:r>
              <a:rPr lang="en-US" sz="2800" dirty="0">
                <a:solidFill>
                  <a:srgbClr val="C00000"/>
                </a:solidFill>
                <a:latin typeface="Tw Cen MT" panose="020B0602020104020603"/>
              </a:rPr>
              <a:t>60</a:t>
            </a:r>
            <a:r>
              <a:rPr lang="en-GB" sz="2800" dirty="0">
                <a:solidFill>
                  <a:srgbClr val="C00000"/>
                </a:solidFill>
                <a:latin typeface="Tw Cen MT" panose="020B0602020104020603"/>
              </a:rPr>
              <a:t>°</a:t>
            </a:r>
            <a:r>
              <a:rPr lang="en-GB" sz="2800" dirty="0">
                <a:solidFill>
                  <a:prstClr val="black"/>
                </a:solidFill>
                <a:latin typeface="Tw Cen MT" panose="020B0602020104020603"/>
              </a:rPr>
              <a:t>, what is the size of the </a:t>
            </a:r>
            <a:r>
              <a:rPr lang="en-GB" sz="2800" b="1" dirty="0">
                <a:solidFill>
                  <a:srgbClr val="7030A0"/>
                </a:solidFill>
                <a:latin typeface="Tw Cen MT" panose="020B0602020104020603"/>
              </a:rPr>
              <a:t>exterior</a:t>
            </a:r>
            <a:r>
              <a:rPr lang="en-GB" sz="2800" dirty="0">
                <a:solidFill>
                  <a:prstClr val="black"/>
                </a:solidFill>
                <a:latin typeface="Tw Cen MT" panose="020B0602020104020603"/>
              </a:rPr>
              <a:t> angle </a:t>
            </a:r>
            <a:r>
              <a:rPr lang="en-GB" sz="2800" b="1" dirty="0">
                <a:solidFill>
                  <a:srgbClr val="7030A0"/>
                </a:solidFill>
                <a:latin typeface="Tw Cen MT" panose="020B0602020104020603"/>
              </a:rPr>
              <a:t>turn</a:t>
            </a:r>
            <a:r>
              <a:rPr lang="en-GB" sz="2800" dirty="0">
                <a:solidFill>
                  <a:srgbClr val="7030A0"/>
                </a:solidFill>
                <a:latin typeface="Tw Cen MT" panose="020B0602020104020603"/>
              </a:rPr>
              <a:t>?</a:t>
            </a:r>
            <a:endParaRPr lang="en-US" sz="2800" dirty="0">
              <a:solidFill>
                <a:srgbClr val="7030A0"/>
              </a:solidFill>
              <a:latin typeface="Tw Cen MT" panose="020B0602020104020603"/>
            </a:endParaRP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78CCB298-540B-2C9D-60EC-131D64A1DA3B}"/>
              </a:ext>
            </a:extLst>
          </p:cNvPr>
          <p:cNvSpPr/>
          <p:nvPr/>
        </p:nvSpPr>
        <p:spPr>
          <a:xfrm>
            <a:off x="6616670" y="1912098"/>
            <a:ext cx="4014788" cy="3461024"/>
          </a:xfrm>
          <a:prstGeom prst="triangl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1B48F17-806A-8BA0-F280-8D0051EAC4C6}"/>
              </a:ext>
            </a:extLst>
          </p:cNvPr>
          <p:cNvSpPr/>
          <p:nvPr/>
        </p:nvSpPr>
        <p:spPr>
          <a:xfrm rot="7975291">
            <a:off x="8288783" y="1764192"/>
            <a:ext cx="670560" cy="670560"/>
          </a:xfrm>
          <a:prstGeom prst="arc">
            <a:avLst>
              <a:gd name="adj1" fmla="val 16828128"/>
              <a:gd name="adj2" fmla="val 20980014"/>
            </a:avLst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8CAE205D-B2F1-0949-AF6A-7433259C239D}"/>
              </a:ext>
            </a:extLst>
          </p:cNvPr>
          <p:cNvSpPr/>
          <p:nvPr/>
        </p:nvSpPr>
        <p:spPr>
          <a:xfrm rot="7975291">
            <a:off x="8402463" y="1758276"/>
            <a:ext cx="670560" cy="670560"/>
          </a:xfrm>
          <a:prstGeom prst="arc">
            <a:avLst>
              <a:gd name="adj1" fmla="val 9177695"/>
              <a:gd name="adj2" fmla="val 15439461"/>
            </a:avLst>
          </a:prstGeom>
          <a:ln w="381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83EAD09-3944-37F7-D399-B32D9B547C83}"/>
              </a:ext>
            </a:extLst>
          </p:cNvPr>
          <p:cNvSpPr/>
          <p:nvPr/>
        </p:nvSpPr>
        <p:spPr>
          <a:xfrm rot="1126527">
            <a:off x="6426387" y="4932449"/>
            <a:ext cx="670560" cy="670560"/>
          </a:xfrm>
          <a:prstGeom prst="arc">
            <a:avLst>
              <a:gd name="adj1" fmla="val 16828128"/>
              <a:gd name="adj2" fmla="val 20980014"/>
            </a:avLst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1EF7BFB-102C-0809-0E7E-16EC44271B30}"/>
              </a:ext>
            </a:extLst>
          </p:cNvPr>
          <p:cNvSpPr/>
          <p:nvPr/>
        </p:nvSpPr>
        <p:spPr>
          <a:xfrm rot="1126527">
            <a:off x="6426388" y="4932450"/>
            <a:ext cx="670560" cy="670560"/>
          </a:xfrm>
          <a:prstGeom prst="arc">
            <a:avLst>
              <a:gd name="adj1" fmla="val 9145429"/>
              <a:gd name="adj2" fmla="val 15439461"/>
            </a:avLst>
          </a:prstGeom>
          <a:ln w="381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F98A2B9-72B8-572F-3813-953D15A065BD}"/>
              </a:ext>
            </a:extLst>
          </p:cNvPr>
          <p:cNvSpPr/>
          <p:nvPr/>
        </p:nvSpPr>
        <p:spPr>
          <a:xfrm rot="15465446">
            <a:off x="10165424" y="4976055"/>
            <a:ext cx="670560" cy="670560"/>
          </a:xfrm>
          <a:prstGeom prst="arc">
            <a:avLst>
              <a:gd name="adj1" fmla="val 16828128"/>
              <a:gd name="adj2" fmla="val 20980014"/>
            </a:avLst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710CB92D-6765-0165-B4C1-7B5F30B20895}"/>
              </a:ext>
            </a:extLst>
          </p:cNvPr>
          <p:cNvSpPr/>
          <p:nvPr/>
        </p:nvSpPr>
        <p:spPr>
          <a:xfrm rot="15465446">
            <a:off x="10155430" y="5038813"/>
            <a:ext cx="670560" cy="670560"/>
          </a:xfrm>
          <a:prstGeom prst="arc">
            <a:avLst>
              <a:gd name="adj1" fmla="val 9067759"/>
              <a:gd name="adj2" fmla="val 15439461"/>
            </a:avLst>
          </a:prstGeom>
          <a:ln w="381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2FA34F-110A-0168-4983-BC29516D285D}"/>
              </a:ext>
            </a:extLst>
          </p:cNvPr>
          <p:cNvSpPr txBox="1"/>
          <p:nvPr/>
        </p:nvSpPr>
        <p:spPr>
          <a:xfrm>
            <a:off x="8266918" y="2567401"/>
            <a:ext cx="830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w Cen MT" panose="020B0602020104020603"/>
              </a:rPr>
              <a:t>60</a:t>
            </a:r>
            <a:r>
              <a:rPr lang="en-GB" sz="3200" dirty="0">
                <a:solidFill>
                  <a:srgbClr val="C00000"/>
                </a:solidFill>
                <a:latin typeface="Tw Cen MT" panose="020B0602020104020603"/>
              </a:rPr>
              <a:t>°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833DB5-2BC5-53D2-2F30-51674436181F}"/>
              </a:ext>
            </a:extLst>
          </p:cNvPr>
          <p:cNvSpPr txBox="1"/>
          <p:nvPr/>
        </p:nvSpPr>
        <p:spPr>
          <a:xfrm>
            <a:off x="7184419" y="4682954"/>
            <a:ext cx="830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w Cen MT" panose="020B0602020104020603"/>
              </a:rPr>
              <a:t>60</a:t>
            </a:r>
            <a:r>
              <a:rPr lang="en-GB" sz="3200" dirty="0">
                <a:solidFill>
                  <a:srgbClr val="C00000"/>
                </a:solidFill>
                <a:latin typeface="Tw Cen MT" panose="020B0602020104020603"/>
              </a:rPr>
              <a:t>°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45C76F-A4F3-2D5A-E624-16FA22B260A5}"/>
              </a:ext>
            </a:extLst>
          </p:cNvPr>
          <p:cNvSpPr txBox="1"/>
          <p:nvPr/>
        </p:nvSpPr>
        <p:spPr>
          <a:xfrm>
            <a:off x="9518969" y="4682954"/>
            <a:ext cx="830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w Cen MT" panose="020B0602020104020603"/>
              </a:rPr>
              <a:t>60</a:t>
            </a:r>
            <a:r>
              <a:rPr lang="en-GB" sz="3200" dirty="0">
                <a:solidFill>
                  <a:srgbClr val="C00000"/>
                </a:solidFill>
                <a:latin typeface="Tw Cen MT" panose="020B0602020104020603"/>
              </a:rPr>
              <a:t>°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90F195-9511-64A1-0C66-81E3DAE9C98D}"/>
              </a:ext>
            </a:extLst>
          </p:cNvPr>
          <p:cNvSpPr txBox="1"/>
          <p:nvPr/>
        </p:nvSpPr>
        <p:spPr>
          <a:xfrm>
            <a:off x="9008207" y="1484878"/>
            <a:ext cx="4552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Tw Cen MT" panose="020B0602020104020603"/>
              </a:rPr>
              <a:t>?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6CE75B-F30B-D56B-2B4F-49E7606DEED3}"/>
              </a:ext>
            </a:extLst>
          </p:cNvPr>
          <p:cNvSpPr txBox="1"/>
          <p:nvPr/>
        </p:nvSpPr>
        <p:spPr>
          <a:xfrm>
            <a:off x="6229976" y="4575907"/>
            <a:ext cx="56929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Tw Cen MT" panose="020B0602020104020603"/>
              </a:rPr>
              <a:t>?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B0A0C8-03B0-C0A1-C898-DB78A5C4506E}"/>
              </a:ext>
            </a:extLst>
          </p:cNvPr>
          <p:cNvSpPr txBox="1"/>
          <p:nvPr/>
        </p:nvSpPr>
        <p:spPr>
          <a:xfrm>
            <a:off x="10170411" y="5693082"/>
            <a:ext cx="5693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Tw Cen MT" panose="020B0602020104020603"/>
              </a:rPr>
              <a:t>?</a:t>
            </a:r>
            <a:endParaRPr lang="en-US" sz="3200" dirty="0">
              <a:solidFill>
                <a:srgbClr val="7030A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DD74FE-656A-1C0D-1E08-9ACC7E9E57D7}"/>
              </a:ext>
            </a:extLst>
          </p:cNvPr>
          <p:cNvCxnSpPr>
            <a:cxnSpLocks/>
          </p:cNvCxnSpPr>
          <p:nvPr/>
        </p:nvCxnSpPr>
        <p:spPr>
          <a:xfrm>
            <a:off x="5728387" y="5373122"/>
            <a:ext cx="786238" cy="0"/>
          </a:xfrm>
          <a:prstGeom prst="line">
            <a:avLst/>
          </a:prstGeom>
          <a:ln w="6032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5D2891-2811-37EB-C478-570CBB43DCB9}"/>
              </a:ext>
            </a:extLst>
          </p:cNvPr>
          <p:cNvCxnSpPr>
            <a:cxnSpLocks/>
          </p:cNvCxnSpPr>
          <p:nvPr/>
        </p:nvCxnSpPr>
        <p:spPr>
          <a:xfrm>
            <a:off x="10631458" y="5373122"/>
            <a:ext cx="386694" cy="566594"/>
          </a:xfrm>
          <a:prstGeom prst="line">
            <a:avLst/>
          </a:prstGeom>
          <a:ln w="6032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71BE8E-7404-5F31-3043-9AA7B8BB1490}"/>
              </a:ext>
            </a:extLst>
          </p:cNvPr>
          <p:cNvCxnSpPr>
            <a:cxnSpLocks/>
          </p:cNvCxnSpPr>
          <p:nvPr/>
        </p:nvCxnSpPr>
        <p:spPr>
          <a:xfrm flipH="1">
            <a:off x="8657050" y="998129"/>
            <a:ext cx="455585" cy="869390"/>
          </a:xfrm>
          <a:prstGeom prst="line">
            <a:avLst/>
          </a:prstGeom>
          <a:ln w="6032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47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05EDB-CEF6-8E64-F440-AD1538DC2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equilateral  triangle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ED411-9E7F-B338-F6A7-BFC3EF1CC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800" b="1" dirty="0">
                <a:solidFill>
                  <a:prstClr val="black"/>
                </a:solidFill>
                <a:latin typeface="Tw Cen MT" panose="020B0602020104020603"/>
              </a:rPr>
              <a:t>Answer = </a:t>
            </a:r>
            <a:r>
              <a:rPr lang="en-US" sz="2800" b="1" dirty="0">
                <a:solidFill>
                  <a:srgbClr val="7030A0"/>
                </a:solidFill>
                <a:latin typeface="Tw Cen MT" panose="020B0602020104020603"/>
              </a:rPr>
              <a:t>120 </a:t>
            </a:r>
            <a:r>
              <a:rPr lang="en-GB" sz="2800" b="1" dirty="0">
                <a:solidFill>
                  <a:srgbClr val="7030A0"/>
                </a:solidFill>
                <a:latin typeface="Tw Cen MT" panose="020B0602020104020603"/>
              </a:rPr>
              <a:t>°</a:t>
            </a:r>
          </a:p>
          <a:p>
            <a:endParaRPr lang="en-US" sz="2800" b="1" dirty="0">
              <a:solidFill>
                <a:srgbClr val="00B05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Tw Cen MT" panose="020B0602020104020603"/>
              </a:rPr>
              <a:t>You will need to remember this fact when you are programming today.</a:t>
            </a:r>
            <a:endParaRPr lang="en-US" sz="280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D03AEE5-AA9E-4935-EF03-2B88664AEE99}"/>
              </a:ext>
            </a:extLst>
          </p:cNvPr>
          <p:cNvSpPr/>
          <p:nvPr/>
        </p:nvSpPr>
        <p:spPr>
          <a:xfrm>
            <a:off x="6616670" y="1912098"/>
            <a:ext cx="4014788" cy="3461024"/>
          </a:xfrm>
          <a:prstGeom prst="triangl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94AEFEDD-B2BD-B77B-C9E2-A0EB1195217C}"/>
              </a:ext>
            </a:extLst>
          </p:cNvPr>
          <p:cNvSpPr/>
          <p:nvPr/>
        </p:nvSpPr>
        <p:spPr>
          <a:xfrm rot="7975291">
            <a:off x="8288783" y="1764192"/>
            <a:ext cx="670560" cy="670560"/>
          </a:xfrm>
          <a:prstGeom prst="arc">
            <a:avLst>
              <a:gd name="adj1" fmla="val 16828128"/>
              <a:gd name="adj2" fmla="val 20980014"/>
            </a:avLst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0B0A08F-FA45-5CA1-E802-406B83DBE0D1}"/>
              </a:ext>
            </a:extLst>
          </p:cNvPr>
          <p:cNvSpPr/>
          <p:nvPr/>
        </p:nvSpPr>
        <p:spPr>
          <a:xfrm rot="7975291">
            <a:off x="8402463" y="1758276"/>
            <a:ext cx="670560" cy="670560"/>
          </a:xfrm>
          <a:prstGeom prst="arc">
            <a:avLst>
              <a:gd name="adj1" fmla="val 9177695"/>
              <a:gd name="adj2" fmla="val 15439461"/>
            </a:avLst>
          </a:prstGeom>
          <a:ln w="381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BEF75A9-EDBD-9469-EF63-6A0AC63FD938}"/>
              </a:ext>
            </a:extLst>
          </p:cNvPr>
          <p:cNvSpPr/>
          <p:nvPr/>
        </p:nvSpPr>
        <p:spPr>
          <a:xfrm rot="1126527">
            <a:off x="6426387" y="4932449"/>
            <a:ext cx="670560" cy="670560"/>
          </a:xfrm>
          <a:prstGeom prst="arc">
            <a:avLst>
              <a:gd name="adj1" fmla="val 16828128"/>
              <a:gd name="adj2" fmla="val 20980014"/>
            </a:avLst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469DEAEE-E4A2-B1AE-0691-ED82ABE16AD7}"/>
              </a:ext>
            </a:extLst>
          </p:cNvPr>
          <p:cNvSpPr/>
          <p:nvPr/>
        </p:nvSpPr>
        <p:spPr>
          <a:xfrm rot="1126527">
            <a:off x="6426388" y="4932450"/>
            <a:ext cx="670560" cy="670560"/>
          </a:xfrm>
          <a:prstGeom prst="arc">
            <a:avLst>
              <a:gd name="adj1" fmla="val 9145429"/>
              <a:gd name="adj2" fmla="val 15439461"/>
            </a:avLst>
          </a:prstGeom>
          <a:ln w="381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6FD72FB6-B685-502D-9E3A-0BED393FFE5D}"/>
              </a:ext>
            </a:extLst>
          </p:cNvPr>
          <p:cNvSpPr/>
          <p:nvPr/>
        </p:nvSpPr>
        <p:spPr>
          <a:xfrm rot="15465446">
            <a:off x="10165424" y="4976055"/>
            <a:ext cx="670560" cy="670560"/>
          </a:xfrm>
          <a:prstGeom prst="arc">
            <a:avLst>
              <a:gd name="adj1" fmla="val 16828128"/>
              <a:gd name="adj2" fmla="val 20980014"/>
            </a:avLst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AF76D840-B81A-4090-C0D5-8EF0237CD6D0}"/>
              </a:ext>
            </a:extLst>
          </p:cNvPr>
          <p:cNvSpPr/>
          <p:nvPr/>
        </p:nvSpPr>
        <p:spPr>
          <a:xfrm rot="15465446">
            <a:off x="10155430" y="5038813"/>
            <a:ext cx="670560" cy="670560"/>
          </a:xfrm>
          <a:prstGeom prst="arc">
            <a:avLst>
              <a:gd name="adj1" fmla="val 9067759"/>
              <a:gd name="adj2" fmla="val 15439461"/>
            </a:avLst>
          </a:prstGeom>
          <a:ln w="381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B37402-CC4E-E638-5359-34F6018C12AA}"/>
              </a:ext>
            </a:extLst>
          </p:cNvPr>
          <p:cNvSpPr txBox="1"/>
          <p:nvPr/>
        </p:nvSpPr>
        <p:spPr>
          <a:xfrm>
            <a:off x="8266918" y="2567401"/>
            <a:ext cx="830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w Cen MT" panose="020B0602020104020603"/>
              </a:rPr>
              <a:t>60</a:t>
            </a:r>
            <a:r>
              <a:rPr lang="en-GB" sz="3200" dirty="0">
                <a:solidFill>
                  <a:srgbClr val="C00000"/>
                </a:solidFill>
                <a:latin typeface="Tw Cen MT" panose="020B0602020104020603"/>
              </a:rPr>
              <a:t>°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DE968B-A994-1F93-9D8A-DBEB5E26139E}"/>
              </a:ext>
            </a:extLst>
          </p:cNvPr>
          <p:cNvSpPr txBox="1"/>
          <p:nvPr/>
        </p:nvSpPr>
        <p:spPr>
          <a:xfrm>
            <a:off x="7184419" y="4682954"/>
            <a:ext cx="830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w Cen MT" panose="020B0602020104020603"/>
              </a:rPr>
              <a:t>60</a:t>
            </a:r>
            <a:r>
              <a:rPr lang="en-GB" sz="3200" dirty="0">
                <a:solidFill>
                  <a:srgbClr val="C00000"/>
                </a:solidFill>
                <a:latin typeface="Tw Cen MT" panose="020B0602020104020603"/>
              </a:rPr>
              <a:t>°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2CD443-3843-A0A9-BAC0-D5EAB5A8D357}"/>
              </a:ext>
            </a:extLst>
          </p:cNvPr>
          <p:cNvSpPr txBox="1"/>
          <p:nvPr/>
        </p:nvSpPr>
        <p:spPr>
          <a:xfrm>
            <a:off x="9518969" y="4682954"/>
            <a:ext cx="830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w Cen MT" panose="020B0602020104020603"/>
              </a:rPr>
              <a:t>60</a:t>
            </a:r>
            <a:r>
              <a:rPr lang="en-GB" sz="3200" dirty="0">
                <a:solidFill>
                  <a:srgbClr val="C00000"/>
                </a:solidFill>
                <a:latin typeface="Tw Cen MT" panose="020B0602020104020603"/>
              </a:rPr>
              <a:t>°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506F0F-74DC-C4D3-2668-3146B3419F78}"/>
              </a:ext>
            </a:extLst>
          </p:cNvPr>
          <p:cNvSpPr txBox="1"/>
          <p:nvPr/>
        </p:nvSpPr>
        <p:spPr>
          <a:xfrm>
            <a:off x="9097909" y="1452839"/>
            <a:ext cx="177614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Tw Cen MT" panose="020B0602020104020603"/>
              </a:rPr>
              <a:t>120°</a:t>
            </a:r>
            <a:endParaRPr lang="en-US" sz="3200" dirty="0">
              <a:solidFill>
                <a:srgbClr val="7030A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44E539-A88B-5074-A6E9-352623162E0A}"/>
              </a:ext>
            </a:extLst>
          </p:cNvPr>
          <p:cNvCxnSpPr>
            <a:cxnSpLocks/>
          </p:cNvCxnSpPr>
          <p:nvPr/>
        </p:nvCxnSpPr>
        <p:spPr>
          <a:xfrm>
            <a:off x="5728387" y="5373122"/>
            <a:ext cx="786238" cy="0"/>
          </a:xfrm>
          <a:prstGeom prst="line">
            <a:avLst/>
          </a:prstGeom>
          <a:ln w="6032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E0E1F56-EE60-1A39-EAC9-56D49480FD4F}"/>
              </a:ext>
            </a:extLst>
          </p:cNvPr>
          <p:cNvCxnSpPr>
            <a:cxnSpLocks/>
          </p:cNvCxnSpPr>
          <p:nvPr/>
        </p:nvCxnSpPr>
        <p:spPr>
          <a:xfrm>
            <a:off x="10631458" y="5373122"/>
            <a:ext cx="386694" cy="566594"/>
          </a:xfrm>
          <a:prstGeom prst="line">
            <a:avLst/>
          </a:prstGeom>
          <a:ln w="6032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9E4530-631B-8075-54F4-AD4A68D0F922}"/>
              </a:ext>
            </a:extLst>
          </p:cNvPr>
          <p:cNvCxnSpPr>
            <a:cxnSpLocks/>
          </p:cNvCxnSpPr>
          <p:nvPr/>
        </p:nvCxnSpPr>
        <p:spPr>
          <a:xfrm flipH="1">
            <a:off x="8657050" y="998129"/>
            <a:ext cx="455585" cy="869390"/>
          </a:xfrm>
          <a:prstGeom prst="line">
            <a:avLst/>
          </a:prstGeom>
          <a:ln w="6032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5A0E46C-A9E8-939D-9478-7F13C4E4D5F1}"/>
              </a:ext>
            </a:extLst>
          </p:cNvPr>
          <p:cNvSpPr txBox="1"/>
          <p:nvPr/>
        </p:nvSpPr>
        <p:spPr>
          <a:xfrm>
            <a:off x="9518969" y="5772844"/>
            <a:ext cx="177614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Tw Cen MT" panose="020B0602020104020603"/>
              </a:rPr>
              <a:t>120°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754C57-83AB-43F4-E772-68F2CE735987}"/>
              </a:ext>
            </a:extLst>
          </p:cNvPr>
          <p:cNvSpPr txBox="1"/>
          <p:nvPr/>
        </p:nvSpPr>
        <p:spPr>
          <a:xfrm>
            <a:off x="5712531" y="4443263"/>
            <a:ext cx="177614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Tw Cen MT" panose="020B0602020104020603"/>
              </a:rPr>
              <a:t>120°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9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B715-673C-BDD8-F4EB-38DC6AE1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/>
              <a:t>RIMM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31892-F274-EC66-69D4-E9A12213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86000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Predict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 your own, think and </a:t>
            </a:r>
            <a:r>
              <a:rPr lang="en-US" sz="2800" b="1" dirty="0"/>
              <a:t>write down </a:t>
            </a:r>
            <a:r>
              <a:rPr lang="en-US" sz="2800" dirty="0"/>
              <a:t>your detailed prediction for this program.</a:t>
            </a:r>
          </a:p>
        </p:txBody>
      </p:sp>
      <p:pic>
        <p:nvPicPr>
          <p:cNvPr id="20" name="Content Placeholder 19" descr="A screenshot of a chat&#10;&#10;Description automatically generated">
            <a:extLst>
              <a:ext uri="{FF2B5EF4-FFF2-40B4-BE49-F238E27FC236}">
                <a16:creationId xmlns:a16="http://schemas.microsoft.com/office/drawing/2014/main" id="{1AAE661D-BF03-F6C6-981F-F0BB190BA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6558" y="332197"/>
            <a:ext cx="7239545" cy="6193605"/>
          </a:xfrm>
        </p:spPr>
      </p:pic>
    </p:spTree>
    <p:extLst>
      <p:ext uri="{BB962C8B-B14F-4D97-AF65-F5344CB8AC3E}">
        <p14:creationId xmlns:p14="http://schemas.microsoft.com/office/powerpoint/2010/main" val="338221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B715-673C-BDD8-F4EB-38DC6AE1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IMM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31892-F274-EC66-69D4-E9A12213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86000"/>
            <a:ext cx="462291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Run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Run the program on this link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hlinkClick r:id="rId2"/>
              </a:rPr>
              <a:t>https://scratch.mit.edu/projects/882435584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What part of the code did you predict correctly?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Any part that you missed?</a:t>
            </a:r>
          </a:p>
        </p:txBody>
      </p:sp>
      <p:pic>
        <p:nvPicPr>
          <p:cNvPr id="25" name="Content Placeholder 24" descr="A screenshot of a computer&#10;&#10;Description automatically generated">
            <a:extLst>
              <a:ext uri="{FF2B5EF4-FFF2-40B4-BE49-F238E27FC236}">
                <a16:creationId xmlns:a16="http://schemas.microsoft.com/office/drawing/2014/main" id="{6D4F3E1A-E59F-2CBF-11FE-3CDE95FCA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0" y="932335"/>
            <a:ext cx="5678488" cy="4964755"/>
          </a:xfrm>
        </p:spPr>
      </p:pic>
    </p:spTree>
    <p:extLst>
      <p:ext uri="{BB962C8B-B14F-4D97-AF65-F5344CB8AC3E}">
        <p14:creationId xmlns:p14="http://schemas.microsoft.com/office/powerpoint/2010/main" val="334964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B715-673C-BDD8-F4EB-38DC6AE1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</a:t>
            </a:r>
            <a:r>
              <a:rPr lang="en-US" dirty="0">
                <a:solidFill>
                  <a:srgbClr val="C00000"/>
                </a:solidFill>
              </a:rPr>
              <a:t>IM</a:t>
            </a:r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31892-F274-EC66-69D4-E9A12213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86000"/>
            <a:ext cx="462291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Investigate and Modify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Click on               and investigate the code.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Try to change the line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err="1"/>
              <a:t>Colour</a:t>
            </a:r>
            <a:endParaRPr lang="en-US" sz="2800" dirty="0"/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Thickness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Try to modify the code to make a pattern on three triangles</a:t>
            </a:r>
          </a:p>
        </p:txBody>
      </p:sp>
      <p:pic>
        <p:nvPicPr>
          <p:cNvPr id="25" name="Content Placeholder 24" descr="A screenshot of a computer&#10;&#10;Description automatically generated">
            <a:extLst>
              <a:ext uri="{FF2B5EF4-FFF2-40B4-BE49-F238E27FC236}">
                <a16:creationId xmlns:a16="http://schemas.microsoft.com/office/drawing/2014/main" id="{6D4F3E1A-E59F-2CBF-11FE-3CDE95FCA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932335"/>
            <a:ext cx="5678488" cy="4964755"/>
          </a:xfrm>
        </p:spPr>
      </p:pic>
      <p:pic>
        <p:nvPicPr>
          <p:cNvPr id="3" name="Picture 2" descr="A purple rectangle with white text&#10;&#10;Description automatically generated">
            <a:extLst>
              <a:ext uri="{FF2B5EF4-FFF2-40B4-BE49-F238E27FC236}">
                <a16:creationId xmlns:a16="http://schemas.microsoft.com/office/drawing/2014/main" id="{B39D6492-9432-F206-125C-2EB63D188C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t="9560"/>
          <a:stretch/>
        </p:blipFill>
        <p:spPr>
          <a:xfrm>
            <a:off x="2218101" y="2745555"/>
            <a:ext cx="1365358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80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B715-673C-BDD8-F4EB-38DC6AE1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</a:t>
            </a:r>
            <a:r>
              <a:rPr lang="en-US" dirty="0">
                <a:solidFill>
                  <a:srgbClr val="C00000"/>
                </a:solidFill>
              </a:rPr>
              <a:t>IM</a:t>
            </a:r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31892-F274-EC66-69D4-E9A12213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86000"/>
            <a:ext cx="4981256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Investigate and Modify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How can you make the code shorter and more efficient?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7C546D05-1F77-888A-474E-317A3F390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5384" y="480047"/>
            <a:ext cx="5424616" cy="5897906"/>
          </a:xfrm>
        </p:spPr>
      </p:pic>
    </p:spTree>
    <p:extLst>
      <p:ext uri="{BB962C8B-B14F-4D97-AF65-F5344CB8AC3E}">
        <p14:creationId xmlns:p14="http://schemas.microsoft.com/office/powerpoint/2010/main" val="1482812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{D11B5E64-1095-1F42-91EC-80823FBB2E50}tf10001061</Template>
  <TotalTime>760</TotalTime>
  <Words>370</Words>
  <Application>Microsoft Macintosh PowerPoint</Application>
  <PresentationFormat>Widescreen</PresentationFormat>
  <Paragraphs>64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Tw Cen MT</vt:lpstr>
      <vt:lpstr>Tw Cen MT Condensed</vt:lpstr>
      <vt:lpstr>Wingdings 3</vt:lpstr>
      <vt:lpstr>Integral</vt:lpstr>
      <vt:lpstr>AFRICAN  PATTERN COMPUTING</vt:lpstr>
      <vt:lpstr>PowerPoint Presentation</vt:lpstr>
      <vt:lpstr>PowerPoint Presentation</vt:lpstr>
      <vt:lpstr>equilateral  triangle</vt:lpstr>
      <vt:lpstr>equilateral  triangle</vt:lpstr>
      <vt:lpstr>PRIMM</vt:lpstr>
      <vt:lpstr>PRIMM</vt:lpstr>
      <vt:lpstr>PRIMM</vt:lpstr>
      <vt:lpstr>PRIMM</vt:lpstr>
      <vt:lpstr>REPEAT / LOOP</vt:lpstr>
      <vt:lpstr>NESTED Loops</vt:lpstr>
      <vt:lpstr>AFRICAN PATTERN CODING CHALLEGE</vt:lpstr>
      <vt:lpstr>PRIMM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Malewezi</dc:creator>
  <cp:lastModifiedBy>Justin Malewezi</cp:lastModifiedBy>
  <cp:revision>8</cp:revision>
  <dcterms:created xsi:type="dcterms:W3CDTF">2023-08-14T10:25:30Z</dcterms:created>
  <dcterms:modified xsi:type="dcterms:W3CDTF">2024-03-28T16:33:16Z</dcterms:modified>
</cp:coreProperties>
</file>