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5" r:id="rId2"/>
    <p:sldId id="256" r:id="rId3"/>
    <p:sldId id="257" r:id="rId4"/>
    <p:sldId id="260" r:id="rId5"/>
    <p:sldId id="259" r:id="rId6"/>
    <p:sldId id="261" r:id="rId7"/>
    <p:sldId id="269" r:id="rId8"/>
    <p:sldId id="262" r:id="rId9"/>
    <p:sldId id="263"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44"/>
    <p:restoredTop sz="69142"/>
  </p:normalViewPr>
  <p:slideViewPr>
    <p:cSldViewPr snapToGrid="0">
      <p:cViewPr varScale="1">
        <p:scale>
          <a:sx n="76" d="100"/>
          <a:sy n="76" d="100"/>
        </p:scale>
        <p:origin x="520" y="184"/>
      </p:cViewPr>
      <p:guideLst/>
    </p:cSldViewPr>
  </p:slideViewPr>
  <p:notesTextViewPr>
    <p:cViewPr>
      <p:scale>
        <a:sx n="1" d="1"/>
        <a:sy n="1" d="1"/>
      </p:scale>
      <p:origin x="0" y="0"/>
    </p:cViewPr>
  </p:notesTextViewPr>
  <p:notesViewPr>
    <p:cSldViewPr snapToGrid="0">
      <p:cViewPr varScale="1">
        <p:scale>
          <a:sx n="85" d="100"/>
          <a:sy n="85" d="100"/>
        </p:scale>
        <p:origin x="27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BB0B7-E40C-E247-812C-DE47BD2235A5}" type="datetimeFigureOut">
              <a:rPr lang="en-US" smtClean="0"/>
              <a:t>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28A83-C5B1-CE42-A1A4-F6ABFF03D474}" type="slidenum">
              <a:rPr lang="en-US" smtClean="0"/>
              <a:t>‹#›</a:t>
            </a:fld>
            <a:endParaRPr lang="en-US"/>
          </a:p>
        </p:txBody>
      </p:sp>
    </p:spTree>
    <p:extLst>
      <p:ext uri="{BB962C8B-B14F-4D97-AF65-F5344CB8AC3E}">
        <p14:creationId xmlns:p14="http://schemas.microsoft.com/office/powerpoint/2010/main" val="244466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have ordered and displayed this poster before this session.</a:t>
            </a:r>
            <a:br>
              <a:rPr lang="en-US" dirty="0"/>
            </a:br>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1</a:t>
            </a:fld>
            <a:endParaRPr lang="en-US"/>
          </a:p>
        </p:txBody>
      </p:sp>
    </p:spTree>
    <p:extLst>
      <p:ext uri="{BB962C8B-B14F-4D97-AF65-F5344CB8AC3E}">
        <p14:creationId xmlns:p14="http://schemas.microsoft.com/office/powerpoint/2010/main" val="161201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change the question to what ever is good for discussion with your children </a:t>
            </a:r>
          </a:p>
        </p:txBody>
      </p:sp>
      <p:sp>
        <p:nvSpPr>
          <p:cNvPr id="4" name="Slide Number Placeholder 3"/>
          <p:cNvSpPr>
            <a:spLocks noGrp="1"/>
          </p:cNvSpPr>
          <p:nvPr>
            <p:ph type="sldNum" sz="quarter" idx="5"/>
          </p:nvPr>
        </p:nvSpPr>
        <p:spPr/>
        <p:txBody>
          <a:bodyPr/>
          <a:lstStyle/>
          <a:p>
            <a:fld id="{91528A83-C5B1-CE42-A1A4-F6ABFF03D474}" type="slidenum">
              <a:rPr lang="en-US" smtClean="0"/>
              <a:t>10</a:t>
            </a:fld>
            <a:endParaRPr lang="en-US"/>
          </a:p>
        </p:txBody>
      </p:sp>
    </p:spTree>
    <p:extLst>
      <p:ext uri="{BB962C8B-B14F-4D97-AF65-F5344CB8AC3E}">
        <p14:creationId xmlns:p14="http://schemas.microsoft.com/office/powerpoint/2010/main" val="371519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change the task to what ever is good for your children </a:t>
            </a:r>
          </a:p>
        </p:txBody>
      </p:sp>
      <p:sp>
        <p:nvSpPr>
          <p:cNvPr id="4" name="Slide Number Placeholder 3"/>
          <p:cNvSpPr>
            <a:spLocks noGrp="1"/>
          </p:cNvSpPr>
          <p:nvPr>
            <p:ph type="sldNum" sz="quarter" idx="5"/>
          </p:nvPr>
        </p:nvSpPr>
        <p:spPr/>
        <p:txBody>
          <a:bodyPr/>
          <a:lstStyle/>
          <a:p>
            <a:fld id="{91528A83-C5B1-CE42-A1A4-F6ABFF03D474}" type="slidenum">
              <a:rPr lang="en-US" smtClean="0"/>
              <a:t>11</a:t>
            </a:fld>
            <a:endParaRPr lang="en-US"/>
          </a:p>
        </p:txBody>
      </p:sp>
    </p:spTree>
    <p:extLst>
      <p:ext uri="{BB962C8B-B14F-4D97-AF65-F5344CB8AC3E}">
        <p14:creationId xmlns:p14="http://schemas.microsoft.com/office/powerpoint/2010/main" val="150934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greatly appreciate if you tell the children about author of resources. More info is on the link</a:t>
            </a:r>
          </a:p>
          <a:p>
            <a:r>
              <a:rPr lang="en-US" dirty="0"/>
              <a:t>https://</a:t>
            </a:r>
            <a:r>
              <a:rPr lang="en-US" dirty="0" err="1"/>
              <a:t>malewezi.com</a:t>
            </a:r>
            <a:r>
              <a:rPr lang="en-US" dirty="0"/>
              <a:t>/about-</a:t>
            </a:r>
            <a:r>
              <a:rPr lang="en-US" dirty="0" err="1"/>
              <a:t>justin</a:t>
            </a:r>
            <a:r>
              <a:rPr lang="en-US" dirty="0"/>
              <a:t>-</a:t>
            </a:r>
            <a:r>
              <a:rPr lang="en-US" dirty="0" err="1"/>
              <a:t>malewezi-jnr</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going to promote the children’s work online, please include hashtag #</a:t>
            </a:r>
            <a:r>
              <a:rPr lang="en-US" dirty="0" err="1"/>
              <a:t>malewezi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12</a:t>
            </a:fld>
            <a:endParaRPr lang="en-US"/>
          </a:p>
        </p:txBody>
      </p:sp>
    </p:spTree>
    <p:extLst>
      <p:ext uri="{BB962C8B-B14F-4D97-AF65-F5344CB8AC3E}">
        <p14:creationId xmlns:p14="http://schemas.microsoft.com/office/powerpoint/2010/main" val="35290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think; What race are you and how do you know?</a:t>
            </a:r>
          </a:p>
          <a:p>
            <a:endParaRPr lang="en-US" dirty="0"/>
          </a:p>
          <a:p>
            <a:pPr marL="171450" indent="-171450">
              <a:buFont typeface="Arial" panose="020B0604020202020204" pitchFamily="34" charset="0"/>
              <a:buChar char="•"/>
            </a:pPr>
            <a:r>
              <a:rPr lang="en-US" dirty="0"/>
              <a:t>You may have responded with the words, black, white, mixed and so on, due to your skin </a:t>
            </a:r>
            <a:r>
              <a:rPr lang="en-US" dirty="0" err="1"/>
              <a:t>colour</a:t>
            </a:r>
            <a:r>
              <a:rPr lang="en-US" dirty="0"/>
              <a:t> and other physical features. </a:t>
            </a:r>
          </a:p>
          <a:p>
            <a:pPr marL="171450" indent="-171450">
              <a:buFont typeface="Arial" panose="020B0604020202020204" pitchFamily="34" charset="0"/>
              <a:buChar char="•"/>
            </a:pPr>
            <a:r>
              <a:rPr lang="en-US" dirty="0"/>
              <a:t>Yet, we are all the same under our skin.</a:t>
            </a:r>
          </a:p>
          <a:p>
            <a:pPr marL="171450" indent="-171450">
              <a:buFont typeface="Arial" panose="020B0604020202020204" pitchFamily="34" charset="0"/>
              <a:buChar char="•"/>
            </a:pPr>
            <a:r>
              <a:rPr lang="en-US" dirty="0"/>
              <a:t>We belong to the same “race” the “human race”. As a society we are stuck with the word “race” and we use it anyway to describe people according to the </a:t>
            </a:r>
            <a:r>
              <a:rPr lang="en-US" dirty="0" err="1"/>
              <a:t>colour</a:t>
            </a:r>
            <a:r>
              <a:rPr lang="en-US" dirty="0"/>
              <a:t> of their skins and other physical features.</a:t>
            </a:r>
          </a:p>
        </p:txBody>
      </p:sp>
      <p:sp>
        <p:nvSpPr>
          <p:cNvPr id="4" name="Slide Number Placeholder 3"/>
          <p:cNvSpPr>
            <a:spLocks noGrp="1"/>
          </p:cNvSpPr>
          <p:nvPr>
            <p:ph type="sldNum" sz="quarter" idx="5"/>
          </p:nvPr>
        </p:nvSpPr>
        <p:spPr/>
        <p:txBody>
          <a:bodyPr/>
          <a:lstStyle/>
          <a:p>
            <a:fld id="{91528A83-C5B1-CE42-A1A4-F6ABFF03D474}" type="slidenum">
              <a:rPr lang="en-US" smtClean="0"/>
              <a:t>2</a:t>
            </a:fld>
            <a:endParaRPr lang="en-US"/>
          </a:p>
        </p:txBody>
      </p:sp>
    </p:spTree>
    <p:extLst>
      <p:ext uri="{BB962C8B-B14F-4D97-AF65-F5344CB8AC3E}">
        <p14:creationId xmlns:p14="http://schemas.microsoft.com/office/powerpoint/2010/main" val="61235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Comic Sans MS"/>
              </a:rPr>
              <a:t>What is racism? (Think, Pair, Share)</a:t>
            </a:r>
            <a:endParaRPr lang="en-US" dirty="0"/>
          </a:p>
          <a:p>
            <a:pPr marL="171450" indent="-171450">
              <a:buFont typeface="Arial" panose="020B0604020202020204" pitchFamily="34" charset="0"/>
              <a:buChar char="•"/>
              <a:defRPr/>
            </a:pPr>
            <a:endParaRPr lang="en-GB" dirty="0">
              <a:latin typeface="Comic Sans MS"/>
            </a:endParaRPr>
          </a:p>
          <a:p>
            <a:pPr marL="171450" indent="-171450">
              <a:buFont typeface="Arial" panose="020B0604020202020204" pitchFamily="34" charset="0"/>
              <a:buChar char="•"/>
              <a:defRPr/>
            </a:pPr>
            <a:r>
              <a:rPr lang="en-GB" dirty="0">
                <a:effectLst/>
                <a:latin typeface="Comic Sans MS"/>
              </a:rPr>
              <a:t>Some people think that despite us being the same, other ‘races’ are better than the rest.  This can be in form of a thought, attitude, action or culture. For the people who are regarded inferior, racism leads to hurt and suffering. </a:t>
            </a:r>
          </a:p>
          <a:p>
            <a:pPr marL="171450" indent="-171450">
              <a:buFont typeface="Arial" panose="020B0604020202020204" pitchFamily="34" charset="0"/>
              <a:buChar char="•"/>
              <a:defRPr/>
            </a:pPr>
            <a:r>
              <a:rPr lang="en-GB" dirty="0">
                <a:effectLst/>
                <a:latin typeface="Comic Sans MS"/>
              </a:rPr>
              <a:t>Racism still exists today because we still have people, institutions and systems that are oppressive to minority races.</a:t>
            </a:r>
          </a:p>
        </p:txBody>
      </p:sp>
      <p:sp>
        <p:nvSpPr>
          <p:cNvPr id="4" name="Slide Number Placeholder 3"/>
          <p:cNvSpPr>
            <a:spLocks noGrp="1"/>
          </p:cNvSpPr>
          <p:nvPr>
            <p:ph type="sldNum" sz="quarter" idx="5"/>
          </p:nvPr>
        </p:nvSpPr>
        <p:spPr/>
        <p:txBody>
          <a:bodyPr/>
          <a:lstStyle/>
          <a:p>
            <a:fld id="{91528A83-C5B1-CE42-A1A4-F6ABFF03D474}" type="slidenum">
              <a:rPr lang="en-US" smtClean="0"/>
              <a:t>3</a:t>
            </a:fld>
            <a:endParaRPr lang="en-US"/>
          </a:p>
        </p:txBody>
      </p:sp>
    </p:spTree>
    <p:extLst>
      <p:ext uri="{BB962C8B-B14F-4D97-AF65-F5344CB8AC3E}">
        <p14:creationId xmlns:p14="http://schemas.microsoft.com/office/powerpoint/2010/main" val="149641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GB" dirty="0">
                <a:effectLst/>
                <a:latin typeface="Comic Sans MS" panose="030F0902030302020204" pitchFamily="66" charset="0"/>
              </a:rPr>
              <a:t>Kizito was in a football team which almost everyone belonged to the same ethnicity as him. </a:t>
            </a:r>
          </a:p>
          <a:p>
            <a:pPr marL="171450" indent="-171450" algn="just">
              <a:buFont typeface="Arial" panose="020B0604020202020204" pitchFamily="34" charset="0"/>
              <a:buChar char="•"/>
            </a:pPr>
            <a:r>
              <a:rPr lang="en-GB" dirty="0">
                <a:effectLst/>
                <a:latin typeface="Comic Sans MS" panose="030F0902030302020204" pitchFamily="66" charset="0"/>
              </a:rPr>
              <a:t>What is good or bad about being in such a team?</a:t>
            </a:r>
          </a:p>
          <a:p>
            <a:pPr marL="0" indent="0" algn="just">
              <a:buFont typeface="Arial" panose="020B0604020202020204" pitchFamily="34" charset="0"/>
              <a:buNone/>
            </a:pPr>
            <a:r>
              <a:rPr lang="en-GB" dirty="0">
                <a:effectLst/>
                <a:latin typeface="Comic Sans MS" panose="030F0902030302020204" pitchFamily="66" charset="0"/>
              </a:rPr>
              <a:t>--------------------------------------------------------------------------------------------------------------------</a:t>
            </a:r>
          </a:p>
          <a:p>
            <a:pPr marL="171450" indent="-171450" algn="just">
              <a:buFont typeface="Arial" panose="020B0604020202020204" pitchFamily="34" charset="0"/>
              <a:buChar char="•"/>
            </a:pPr>
            <a:r>
              <a:rPr lang="en-GB" dirty="0">
                <a:effectLst/>
                <a:latin typeface="Comic Sans MS" panose="030F0902030302020204" pitchFamily="66" charset="0"/>
              </a:rPr>
              <a:t>Then he joined another team where everyone was of a different ethnicity from him. </a:t>
            </a:r>
          </a:p>
          <a:p>
            <a:pPr marL="171450" indent="-171450" algn="just">
              <a:buFont typeface="Arial" panose="020B0604020202020204" pitchFamily="34" charset="0"/>
              <a:buChar char="•"/>
            </a:pPr>
            <a:r>
              <a:rPr lang="en-GB" dirty="0">
                <a:effectLst/>
                <a:latin typeface="Comic Sans MS" panose="030F0902030302020204" pitchFamily="66" charset="0"/>
              </a:rPr>
              <a:t>What is good or bad about being in such a team?</a:t>
            </a:r>
          </a:p>
          <a:p>
            <a:pPr marL="171450" indent="-171450" algn="just">
              <a:buFont typeface="Arial" panose="020B0604020202020204" pitchFamily="34" charset="0"/>
              <a:buChar char="•"/>
            </a:pPr>
            <a:r>
              <a:rPr lang="en-GB" dirty="0">
                <a:effectLst/>
                <a:latin typeface="Comic Sans MS" panose="030F0902030302020204" pitchFamily="66" charset="0"/>
              </a:rPr>
              <a:t>What negative things could happen to Kizito in this team but not the first?</a:t>
            </a:r>
          </a:p>
          <a:p>
            <a:pPr marL="171450" indent="-171450" algn="just">
              <a:buFont typeface="Arial" panose="020B0604020202020204" pitchFamily="34" charset="0"/>
              <a:buChar char="•"/>
            </a:pPr>
            <a:endParaRPr lang="en-GB" dirty="0">
              <a:effectLst/>
              <a:latin typeface="Comic Sans MS" panose="030F0902030302020204" pitchFamily="66" charset="0"/>
            </a:endParaRPr>
          </a:p>
          <a:p>
            <a:pPr marL="0" indent="0" algn="just">
              <a:buFont typeface="Arial" panose="020B0604020202020204" pitchFamily="34" charset="0"/>
              <a:buNone/>
            </a:pPr>
            <a:r>
              <a:rPr lang="en-GB" dirty="0">
                <a:effectLst/>
                <a:latin typeface="Comic Sans MS" panose="030F0902030302020204" pitchFamily="66" charset="0"/>
              </a:rPr>
              <a:t>As Kizito moves from the position of ethnic majority to minority, he could face racism. </a:t>
            </a:r>
          </a:p>
          <a:p>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4</a:t>
            </a:fld>
            <a:endParaRPr lang="en-US"/>
          </a:p>
        </p:txBody>
      </p:sp>
    </p:spTree>
    <p:extLst>
      <p:ext uri="{BB962C8B-B14F-4D97-AF65-F5344CB8AC3E}">
        <p14:creationId xmlns:p14="http://schemas.microsoft.com/office/powerpoint/2010/main" val="90021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latin typeface="Comic Sans MS" panose="030F0902030302020204" pitchFamily="66" charset="0"/>
              </a:rPr>
              <a:t>This could also happen to Joe who has joined Kizito’s old team. </a:t>
            </a:r>
          </a:p>
          <a:p>
            <a:pPr algn="just"/>
            <a:endParaRPr lang="en-GB" dirty="0">
              <a:effectLst/>
              <a:latin typeface="Comic Sans MS" panose="030F0902030302020204" pitchFamily="66" charset="0"/>
            </a:endParaRPr>
          </a:p>
          <a:p>
            <a:pPr algn="just"/>
            <a:r>
              <a:rPr lang="en-GB" dirty="0">
                <a:effectLst/>
                <a:latin typeface="Comic Sans MS" panose="030F0902030302020204" pitchFamily="66" charset="0"/>
              </a:rPr>
              <a:t>----------------------------------------------------------------------------------------------------------------------------------------------</a:t>
            </a:r>
          </a:p>
          <a:p>
            <a:pPr algn="just"/>
            <a:r>
              <a:rPr lang="en-GB" dirty="0">
                <a:effectLst/>
                <a:latin typeface="Comic Sans MS" panose="030F0902030302020204" pitchFamily="66" charset="0"/>
              </a:rPr>
              <a:t>Think about the positioning of Sam, a mixed-race child. What is good or bad about Sam being in both teams?</a:t>
            </a:r>
          </a:p>
          <a:p>
            <a:pPr algn="just"/>
            <a:endParaRPr lang="en-GB" dirty="0">
              <a:effectLst/>
              <a:latin typeface="Comic Sans MS" panose="030F0902030302020204" pitchFamily="66" charset="0"/>
            </a:endParaRPr>
          </a:p>
          <a:p>
            <a:pPr algn="just"/>
            <a:r>
              <a:rPr lang="en-GB" dirty="0">
                <a:effectLst/>
                <a:latin typeface="Comic Sans MS" panose="030F0902030302020204" pitchFamily="66" charset="0"/>
              </a:rPr>
              <a:t>When people are positioned in a place where they are an ethnic minority, they can easily become a target for racism. We need to become a society that is sensitive to people who look different from us and make deliberate effort to welcome them and make them “feel at home”. </a:t>
            </a:r>
          </a:p>
          <a:p>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5</a:t>
            </a:fld>
            <a:endParaRPr lang="en-US"/>
          </a:p>
        </p:txBody>
      </p:sp>
    </p:spTree>
    <p:extLst>
      <p:ext uri="{BB962C8B-B14F-4D97-AF65-F5344CB8AC3E}">
        <p14:creationId xmlns:p14="http://schemas.microsoft.com/office/powerpoint/2010/main" val="344778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latin typeface="Comic Sans MS" panose="030F0902030302020204" pitchFamily="66" charset="0"/>
              </a:rPr>
              <a:t>There can be negative things that people repeatedly hear about “race” that their brain keeps and uses automatically without thinking. </a:t>
            </a:r>
          </a:p>
          <a:p>
            <a:pPr algn="just"/>
            <a:r>
              <a:rPr lang="en-GB" dirty="0">
                <a:effectLst/>
                <a:latin typeface="Comic Sans MS" panose="030F0902030302020204" pitchFamily="66" charset="0"/>
              </a:rPr>
              <a:t>This is called racial unconscious bias.</a:t>
            </a:r>
          </a:p>
          <a:p>
            <a:pPr algn="just"/>
            <a:r>
              <a:rPr lang="en-GB" dirty="0">
                <a:effectLst/>
                <a:latin typeface="Comic Sans MS" panose="030F0902030302020204" pitchFamily="66" charset="0"/>
              </a:rPr>
              <a:t> As individuals, we need to do some cleaning up of the unconscious racial bias that our brain has kept for a long time. </a:t>
            </a:r>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6</a:t>
            </a:fld>
            <a:endParaRPr lang="en-US"/>
          </a:p>
        </p:txBody>
      </p:sp>
    </p:spTree>
    <p:extLst>
      <p:ext uri="{BB962C8B-B14F-4D97-AF65-F5344CB8AC3E}">
        <p14:creationId xmlns:p14="http://schemas.microsoft.com/office/powerpoint/2010/main" val="230157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Micro-aggression are comments or actions that may seem insignificant and harmless but in fact hurtful. Any comment that is about skin </a:t>
            </a:r>
            <a:r>
              <a:rPr lang="en-US" dirty="0" err="1"/>
              <a:t>colour</a:t>
            </a:r>
            <a:r>
              <a:rPr lang="en-US" dirty="0"/>
              <a:t> or physical characteristics of an ethnic group, apart from identification, can be hurtful and is best avoided.</a:t>
            </a:r>
          </a:p>
          <a:p>
            <a:pPr algn="just"/>
            <a:endParaRPr lang="en-US" dirty="0"/>
          </a:p>
          <a:p>
            <a:pPr algn="just"/>
            <a:r>
              <a:rPr lang="en-US" dirty="0"/>
              <a:t>You need to speak to people as people and not as people of a certain skin </a:t>
            </a:r>
            <a:r>
              <a:rPr lang="en-US" dirty="0" err="1"/>
              <a:t>colour</a:t>
            </a:r>
            <a:r>
              <a:rPr lang="en-US" dirty="0"/>
              <a:t>.</a:t>
            </a:r>
          </a:p>
        </p:txBody>
      </p:sp>
      <p:sp>
        <p:nvSpPr>
          <p:cNvPr id="4" name="Slide Number Placeholder 3"/>
          <p:cNvSpPr>
            <a:spLocks noGrp="1"/>
          </p:cNvSpPr>
          <p:nvPr>
            <p:ph type="sldNum" sz="quarter" idx="5"/>
          </p:nvPr>
        </p:nvSpPr>
        <p:spPr/>
        <p:txBody>
          <a:bodyPr/>
          <a:lstStyle/>
          <a:p>
            <a:fld id="{91528A83-C5B1-CE42-A1A4-F6ABFF03D474}" type="slidenum">
              <a:rPr lang="en-US" smtClean="0"/>
              <a:t>7</a:t>
            </a:fld>
            <a:endParaRPr lang="en-US"/>
          </a:p>
        </p:txBody>
      </p:sp>
    </p:spTree>
    <p:extLst>
      <p:ext uri="{BB962C8B-B14F-4D97-AF65-F5344CB8AC3E}">
        <p14:creationId xmlns:p14="http://schemas.microsoft.com/office/powerpoint/2010/main" val="80771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latin typeface="Comic Sans MS" panose="030F0902030302020204" pitchFamily="66" charset="0"/>
              </a:rPr>
              <a:t>To be anti-racist is to go against racism. This starts with firmly believing that we are all the same under our skin. We all belong to one race, the human race. We should therefore respect each other as equal people.</a:t>
            </a:r>
          </a:p>
          <a:p>
            <a:pPr algn="just"/>
            <a:br>
              <a:rPr lang="en-GB" dirty="0">
                <a:effectLst/>
                <a:latin typeface="Comic Sans MS" panose="030F0902030302020204" pitchFamily="66" charset="0"/>
              </a:rPr>
            </a:br>
            <a:r>
              <a:rPr lang="en-GB" dirty="0">
                <a:effectLst/>
                <a:latin typeface="Comic Sans MS" panose="030F0902030302020204" pitchFamily="66" charset="0"/>
              </a:rPr>
              <a:t>Ignoring racism adds to racism, because racism is allowed to carry on as normal. We need to be a society that does not stand-by and watch a racist incident happening. Racism is unacceptable and we must always challenge it.</a:t>
            </a:r>
          </a:p>
        </p:txBody>
      </p:sp>
      <p:sp>
        <p:nvSpPr>
          <p:cNvPr id="4" name="Slide Number Placeholder 3"/>
          <p:cNvSpPr>
            <a:spLocks noGrp="1"/>
          </p:cNvSpPr>
          <p:nvPr>
            <p:ph type="sldNum" sz="quarter" idx="5"/>
          </p:nvPr>
        </p:nvSpPr>
        <p:spPr/>
        <p:txBody>
          <a:bodyPr/>
          <a:lstStyle/>
          <a:p>
            <a:fld id="{91528A83-C5B1-CE42-A1A4-F6ABFF03D474}" type="slidenum">
              <a:rPr lang="en-US" smtClean="0"/>
              <a:t>8</a:t>
            </a:fld>
            <a:endParaRPr lang="en-US"/>
          </a:p>
        </p:txBody>
      </p:sp>
    </p:spTree>
    <p:extLst>
      <p:ext uri="{BB962C8B-B14F-4D97-AF65-F5344CB8AC3E}">
        <p14:creationId xmlns:p14="http://schemas.microsoft.com/office/powerpoint/2010/main" val="80249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latin typeface="Comic Sans MS" panose="030F0902030302020204" pitchFamily="66" charset="0"/>
              </a:rPr>
              <a:t>1- Firmly believe that although we look different, we are all the same under our skin.</a:t>
            </a:r>
          </a:p>
          <a:p>
            <a:pPr algn="just"/>
            <a:endParaRPr lang="en-GB" dirty="0">
              <a:effectLst/>
              <a:latin typeface="Comic Sans MS" panose="030F0902030302020204" pitchFamily="66" charset="0"/>
            </a:endParaRPr>
          </a:p>
          <a:p>
            <a:pPr algn="just"/>
            <a:r>
              <a:rPr lang="en-GB" dirty="0">
                <a:effectLst/>
                <a:latin typeface="Comic Sans MS" panose="030F0902030302020204" pitchFamily="66" charset="0"/>
              </a:rPr>
              <a:t>2- Take time to think about negative things that you have heard repeatedly about race. Truly consider how wrong and unfair these statements are. Then repeatedly say to yourself true and kind statements about your race and others. Do this frequently to clean up your unconscious racial bias.</a:t>
            </a:r>
          </a:p>
          <a:p>
            <a:pPr algn="just"/>
            <a:br>
              <a:rPr lang="en-GB" dirty="0">
                <a:effectLst/>
                <a:latin typeface="Comic Sans MS" panose="030F0902030302020204" pitchFamily="66" charset="0"/>
              </a:rPr>
            </a:br>
            <a:r>
              <a:rPr lang="en-GB" dirty="0">
                <a:effectLst/>
                <a:latin typeface="Comic Sans MS" panose="030F0902030302020204" pitchFamily="66" charset="0"/>
              </a:rPr>
              <a:t>3- Talk to a person as a person and not a person of a certain skin colour. Sometimes we are afraid to talk to people of a different race because we might say the wrong thing. Talk to them beyond their skin colour or physical features. Talk to them about their interests, cultural identity, religion, geographical origin, language, literature and so on. </a:t>
            </a:r>
          </a:p>
          <a:p>
            <a:pPr algn="just"/>
            <a:br>
              <a:rPr lang="en-GB" dirty="0">
                <a:effectLst/>
                <a:latin typeface="Comic Sans MS" panose="030F0902030302020204" pitchFamily="66" charset="0"/>
              </a:rPr>
            </a:br>
            <a:endParaRPr lang="en-US" dirty="0"/>
          </a:p>
        </p:txBody>
      </p:sp>
      <p:sp>
        <p:nvSpPr>
          <p:cNvPr id="4" name="Slide Number Placeholder 3"/>
          <p:cNvSpPr>
            <a:spLocks noGrp="1"/>
          </p:cNvSpPr>
          <p:nvPr>
            <p:ph type="sldNum" sz="quarter" idx="5"/>
          </p:nvPr>
        </p:nvSpPr>
        <p:spPr/>
        <p:txBody>
          <a:bodyPr/>
          <a:lstStyle/>
          <a:p>
            <a:fld id="{91528A83-C5B1-CE42-A1A4-F6ABFF03D474}" type="slidenum">
              <a:rPr lang="en-US" smtClean="0"/>
              <a:t>9</a:t>
            </a:fld>
            <a:endParaRPr lang="en-US"/>
          </a:p>
        </p:txBody>
      </p:sp>
    </p:spTree>
    <p:extLst>
      <p:ext uri="{BB962C8B-B14F-4D97-AF65-F5344CB8AC3E}">
        <p14:creationId xmlns:p14="http://schemas.microsoft.com/office/powerpoint/2010/main" val="110105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0833-64C6-1170-4618-AF0F4434C7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095277-4DB7-FC94-B4A3-99818FFA5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F947BD5-D4CE-0566-4719-09F667BE9EC4}"/>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4B8513DE-2DDC-B199-382F-1BA7FD54C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8787F-4E36-958F-255B-1C7842BF3281}"/>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188854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6DAC-F70C-89F0-0853-2D7177FBB37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D8F8BA-9C82-F641-981C-162987FF9E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3D83F-7852-F2BC-3BDC-F2890E9F8C74}"/>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4DA9B167-C49C-DA83-AFE2-EA28F25E4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F263D-E46E-731A-D1B4-D5D97526AD23}"/>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4205905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1BEAD-51E6-5BDF-DC6F-A9BF2AE2485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BA24FD-5C06-179A-FA9D-871B893E3BA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344AA9-58BF-8939-4E96-6E560F40D57F}"/>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123BF612-7CA4-8A65-F2E5-53CC8FCEA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CC746-9D21-7595-83AE-7990955467C6}"/>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417685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17EF-6A97-7040-F7F5-4E7AACBF8C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5E8D88-5F7E-B93F-9464-2169CF89B4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C8C6C3-C0BC-E034-80ED-9EC7FA6D9876}"/>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00A942AC-3C41-3FBB-8DF5-ECEF8FDB8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00C52-2E27-4A32-6063-99CA4B4FB37F}"/>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62522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4FEC-CC92-EDD3-AC93-22A772D70A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D84023-931E-3FF2-381B-0719F6B25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8987B3-D81D-D91D-49CD-12B413DB8893}"/>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D0A093D8-BA59-C9F9-9842-5FDA496B9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8892B-4E9F-562E-EB74-ECC237D99906}"/>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9969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D427-F9A8-51E5-367E-DA11974A5E1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08B556-0AAD-C020-34DD-DEE06D91474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543FF7-AFAF-12F4-0C0D-5779FBA714B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68706A-A5D1-6E6C-4C26-00B33F97A966}"/>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6" name="Footer Placeholder 5">
            <a:extLst>
              <a:ext uri="{FF2B5EF4-FFF2-40B4-BE49-F238E27FC236}">
                <a16:creationId xmlns:a16="http://schemas.microsoft.com/office/drawing/2014/main" id="{1741EBDF-E515-BFBC-BA7C-DF6B2A332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0112B-304B-0CE3-5E6A-17B65FF8410E}"/>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42954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BE0F-479E-0ACE-9383-A92BC744AA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6C5CB0-806E-73E9-0593-8A8925775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D338DBF-6F8D-9CD0-8DA1-AE12FC98BC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E2B5A7A-4C8D-C273-8389-C36446D70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FAFAEC-968E-6A6B-CA81-2940F3B779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A3EE84-A342-6CE4-21F8-350BBEA561B4}"/>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8" name="Footer Placeholder 7">
            <a:extLst>
              <a:ext uri="{FF2B5EF4-FFF2-40B4-BE49-F238E27FC236}">
                <a16:creationId xmlns:a16="http://schemas.microsoft.com/office/drawing/2014/main" id="{773DB0E4-FFCD-744C-6F14-36FA285DF1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6A559D-01BD-D0BE-BABF-53DBB8701053}"/>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113105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EFBA-53F1-E44E-70BA-D479FF604E9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3BAB23C-9993-AEEA-6F3E-7FC9E08FE281}"/>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4" name="Footer Placeholder 3">
            <a:extLst>
              <a:ext uri="{FF2B5EF4-FFF2-40B4-BE49-F238E27FC236}">
                <a16:creationId xmlns:a16="http://schemas.microsoft.com/office/drawing/2014/main" id="{CE2D5F43-89D7-E84C-A867-C5F39DD734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78E96-5C5F-0CC6-E944-831C49231821}"/>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54572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C34D7A-EDDC-9236-34CD-9DF7C5D9A086}"/>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3" name="Footer Placeholder 2">
            <a:extLst>
              <a:ext uri="{FF2B5EF4-FFF2-40B4-BE49-F238E27FC236}">
                <a16:creationId xmlns:a16="http://schemas.microsoft.com/office/drawing/2014/main" id="{B1977B74-BCA1-C69A-A1FE-ED881C33AD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3FEC88-9ACF-89D3-805A-1C65CACC607F}"/>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70629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5366-46F2-606D-FB66-C46FDCC928A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4D361E-2099-96A7-B1B0-6E8FE7A3F6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A4A8F70-DB90-92DD-0683-06752AB3A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90D939-A54E-4BFC-FEAB-3C8A872F990C}"/>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6" name="Footer Placeholder 5">
            <a:extLst>
              <a:ext uri="{FF2B5EF4-FFF2-40B4-BE49-F238E27FC236}">
                <a16:creationId xmlns:a16="http://schemas.microsoft.com/office/drawing/2014/main" id="{FFAA44E1-61EA-B8C8-DA1E-406792663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E9025-4A54-F523-04F6-3C18CBE127D2}"/>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362108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5625-F8C4-7821-D10E-0D61EEF45C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88EF4CD-FFF5-66DC-8519-91A409FE6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D1D3CA-EDF8-E44B-B7F0-F04D5AEDE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CD76B0-3373-5CA2-6260-4EC43ECA505F}"/>
              </a:ext>
            </a:extLst>
          </p:cNvPr>
          <p:cNvSpPr>
            <a:spLocks noGrp="1"/>
          </p:cNvSpPr>
          <p:nvPr>
            <p:ph type="dt" sz="half" idx="10"/>
          </p:nvPr>
        </p:nvSpPr>
        <p:spPr/>
        <p:txBody>
          <a:bodyPr/>
          <a:lstStyle/>
          <a:p>
            <a:fld id="{D868ABFF-1953-A441-B12D-D5E227FE0949}" type="datetimeFigureOut">
              <a:rPr lang="en-US" smtClean="0"/>
              <a:t>1/3/24</a:t>
            </a:fld>
            <a:endParaRPr lang="en-US"/>
          </a:p>
        </p:txBody>
      </p:sp>
      <p:sp>
        <p:nvSpPr>
          <p:cNvPr id="6" name="Footer Placeholder 5">
            <a:extLst>
              <a:ext uri="{FF2B5EF4-FFF2-40B4-BE49-F238E27FC236}">
                <a16:creationId xmlns:a16="http://schemas.microsoft.com/office/drawing/2014/main" id="{E4655725-1E91-D989-0FAB-5C124E34C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3585A-2476-C57F-7114-78D5E73F0B99}"/>
              </a:ext>
            </a:extLst>
          </p:cNvPr>
          <p:cNvSpPr>
            <a:spLocks noGrp="1"/>
          </p:cNvSpPr>
          <p:nvPr>
            <p:ph type="sldNum" sz="quarter" idx="12"/>
          </p:nvPr>
        </p:nvSpPr>
        <p:spPr/>
        <p:txBody>
          <a:bodyPr/>
          <a:lstStyle/>
          <a:p>
            <a:fld id="{F1EA99AE-22A4-744F-85F6-EF277B8006BF}" type="slidenum">
              <a:rPr lang="en-US" smtClean="0"/>
              <a:t>‹#›</a:t>
            </a:fld>
            <a:endParaRPr lang="en-US"/>
          </a:p>
        </p:txBody>
      </p:sp>
    </p:spTree>
    <p:extLst>
      <p:ext uri="{BB962C8B-B14F-4D97-AF65-F5344CB8AC3E}">
        <p14:creationId xmlns:p14="http://schemas.microsoft.com/office/powerpoint/2010/main" val="241681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9B1D2-3456-52CA-5FF7-B4B2E9BCD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733E2F-AD54-FB83-CAA8-F83B66096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FC82F5-66AD-BFC1-893C-FE368199F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8ABFF-1953-A441-B12D-D5E227FE0949}" type="datetimeFigureOut">
              <a:rPr lang="en-US" smtClean="0"/>
              <a:t>1/3/24</a:t>
            </a:fld>
            <a:endParaRPr lang="en-US"/>
          </a:p>
        </p:txBody>
      </p:sp>
      <p:sp>
        <p:nvSpPr>
          <p:cNvPr id="5" name="Footer Placeholder 4">
            <a:extLst>
              <a:ext uri="{FF2B5EF4-FFF2-40B4-BE49-F238E27FC236}">
                <a16:creationId xmlns:a16="http://schemas.microsoft.com/office/drawing/2014/main" id="{312608B9-C6C5-657A-A0AE-C3B2A40F8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C1EDDB-CAC0-26C7-726D-077B7A151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A99AE-22A4-744F-85F6-EF277B8006BF}" type="slidenum">
              <a:rPr lang="en-US" smtClean="0"/>
              <a:t>‹#›</a:t>
            </a:fld>
            <a:endParaRPr lang="en-US"/>
          </a:p>
        </p:txBody>
      </p:sp>
    </p:spTree>
    <p:extLst>
      <p:ext uri="{BB962C8B-B14F-4D97-AF65-F5344CB8AC3E}">
        <p14:creationId xmlns:p14="http://schemas.microsoft.com/office/powerpoint/2010/main" val="362704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hyperlink" Target="http://www.malewezi.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malewezi.com/about-justin-malewezi-jn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cartoon characters&#10;&#10;Description automatically generated">
            <a:extLst>
              <a:ext uri="{FF2B5EF4-FFF2-40B4-BE49-F238E27FC236}">
                <a16:creationId xmlns:a16="http://schemas.microsoft.com/office/drawing/2014/main" id="{C2D14517-575B-9018-694D-44AAFFA99E7F}"/>
              </a:ext>
            </a:extLst>
          </p:cNvPr>
          <p:cNvPicPr>
            <a:picLocks noChangeAspect="1"/>
          </p:cNvPicPr>
          <p:nvPr/>
        </p:nvPicPr>
        <p:blipFill>
          <a:blip r:embed="rId3"/>
          <a:stretch>
            <a:fillRect/>
          </a:stretch>
        </p:blipFill>
        <p:spPr>
          <a:xfrm>
            <a:off x="3904691" y="300015"/>
            <a:ext cx="4382617" cy="6257969"/>
          </a:xfrm>
          <a:prstGeom prst="rect">
            <a:avLst/>
          </a:prstGeom>
        </p:spPr>
      </p:pic>
    </p:spTree>
    <p:extLst>
      <p:ext uri="{BB962C8B-B14F-4D97-AF65-F5344CB8AC3E}">
        <p14:creationId xmlns:p14="http://schemas.microsoft.com/office/powerpoint/2010/main" val="4230331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FF2D1-9DE9-8A39-9D66-0F38DFB5216D}"/>
              </a:ext>
            </a:extLst>
          </p:cNvPr>
          <p:cNvPicPr>
            <a:picLocks noChangeAspect="1"/>
          </p:cNvPicPr>
          <p:nvPr/>
        </p:nvPicPr>
        <p:blipFill>
          <a:blip r:embed="rId3"/>
          <a:stretch>
            <a:fillRect/>
          </a:stretch>
        </p:blipFill>
        <p:spPr>
          <a:xfrm>
            <a:off x="0" y="0"/>
            <a:ext cx="12191999" cy="6858000"/>
          </a:xfrm>
          <a:prstGeom prst="rect">
            <a:avLst/>
          </a:prstGeom>
        </p:spPr>
      </p:pic>
      <p:sp>
        <p:nvSpPr>
          <p:cNvPr id="7" name="Title 5">
            <a:extLst>
              <a:ext uri="{FF2B5EF4-FFF2-40B4-BE49-F238E27FC236}">
                <a16:creationId xmlns:a16="http://schemas.microsoft.com/office/drawing/2014/main" id="{5A849CDD-8045-65B0-911C-165FE342ABD2}"/>
              </a:ext>
            </a:extLst>
          </p:cNvPr>
          <p:cNvSpPr txBox="1">
            <a:spLocks/>
          </p:cNvSpPr>
          <p:nvPr/>
        </p:nvSpPr>
        <p:spPr>
          <a:xfrm>
            <a:off x="838200" y="365125"/>
            <a:ext cx="397450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mn-lt"/>
              </a:rPr>
              <a:t>Activity 1 </a:t>
            </a:r>
          </a:p>
        </p:txBody>
      </p:sp>
      <p:grpSp>
        <p:nvGrpSpPr>
          <p:cNvPr id="14" name="Group 13">
            <a:extLst>
              <a:ext uri="{FF2B5EF4-FFF2-40B4-BE49-F238E27FC236}">
                <a16:creationId xmlns:a16="http://schemas.microsoft.com/office/drawing/2014/main" id="{1A4F52AA-110D-724A-FDBE-B07FCCBC9504}"/>
              </a:ext>
            </a:extLst>
          </p:cNvPr>
          <p:cNvGrpSpPr/>
          <p:nvPr/>
        </p:nvGrpSpPr>
        <p:grpSpPr>
          <a:xfrm>
            <a:off x="4109718" y="1042415"/>
            <a:ext cx="7052863" cy="2852929"/>
            <a:chOff x="4109718" y="1042415"/>
            <a:chExt cx="7052863" cy="2852929"/>
          </a:xfrm>
        </p:grpSpPr>
        <p:sp>
          <p:nvSpPr>
            <p:cNvPr id="12" name="Alternative Process 11">
              <a:extLst>
                <a:ext uri="{FF2B5EF4-FFF2-40B4-BE49-F238E27FC236}">
                  <a16:creationId xmlns:a16="http://schemas.microsoft.com/office/drawing/2014/main" id="{B040C6FE-A489-471A-A83F-FF1577856BA8}"/>
                </a:ext>
              </a:extLst>
            </p:cNvPr>
            <p:cNvSpPr/>
            <p:nvPr/>
          </p:nvSpPr>
          <p:spPr>
            <a:xfrm>
              <a:off x="4986068" y="1042415"/>
              <a:ext cx="6176513" cy="2852929"/>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a:extLst>
                <a:ext uri="{FF2B5EF4-FFF2-40B4-BE49-F238E27FC236}">
                  <a16:creationId xmlns:a16="http://schemas.microsoft.com/office/drawing/2014/main" id="{4DF7976B-F8EB-4DCD-5E80-875F23DF70E1}"/>
                </a:ext>
              </a:extLst>
            </p:cNvPr>
            <p:cNvSpPr/>
            <p:nvPr/>
          </p:nvSpPr>
          <p:spPr>
            <a:xfrm rot="5963138">
              <a:off x="4550276" y="1579788"/>
              <a:ext cx="1475236" cy="2356351"/>
            </a:xfrm>
            <a:prstGeom prst="moon">
              <a:avLst>
                <a:gd name="adj" fmla="val 598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6F3522B1-EEC9-0FC2-5DD5-AEEE61B89FB3}"/>
              </a:ext>
            </a:extLst>
          </p:cNvPr>
          <p:cNvSpPr txBox="1"/>
          <p:nvPr/>
        </p:nvSpPr>
        <p:spPr>
          <a:xfrm>
            <a:off x="5468111" y="1437827"/>
            <a:ext cx="5107677" cy="2062103"/>
          </a:xfrm>
          <a:prstGeom prst="rect">
            <a:avLst/>
          </a:prstGeom>
          <a:noFill/>
        </p:spPr>
        <p:txBody>
          <a:bodyPr wrap="square" rtlCol="0">
            <a:spAutoFit/>
          </a:bodyPr>
          <a:lstStyle/>
          <a:p>
            <a:r>
              <a:rPr lang="en-US" dirty="0"/>
              <a:t> </a:t>
            </a:r>
            <a:r>
              <a:rPr lang="en-US" sz="3200" dirty="0"/>
              <a:t>Philosophy Talk</a:t>
            </a:r>
          </a:p>
          <a:p>
            <a:endParaRPr lang="en-US" sz="3200" b="1" dirty="0"/>
          </a:p>
          <a:p>
            <a:r>
              <a:rPr lang="en-US" sz="3200" b="1" dirty="0"/>
              <a:t>Should top jobs give priority to ethnic minorities? </a:t>
            </a:r>
            <a:endParaRPr lang="en-US" b="1" dirty="0"/>
          </a:p>
        </p:txBody>
      </p:sp>
      <p:pic>
        <p:nvPicPr>
          <p:cNvPr id="2" name="Picture 1" descr="A group of people standing together&#10;&#10;Description automatically generated">
            <a:extLst>
              <a:ext uri="{FF2B5EF4-FFF2-40B4-BE49-F238E27FC236}">
                <a16:creationId xmlns:a16="http://schemas.microsoft.com/office/drawing/2014/main" id="{17994C2A-24FB-6655-E834-37DA5D21699A}"/>
              </a:ext>
            </a:extLst>
          </p:cNvPr>
          <p:cNvPicPr>
            <a:picLocks noChangeAspect="1"/>
          </p:cNvPicPr>
          <p:nvPr/>
        </p:nvPicPr>
        <p:blipFill>
          <a:blip r:embed="rId4"/>
          <a:stretch>
            <a:fillRect/>
          </a:stretch>
        </p:blipFill>
        <p:spPr>
          <a:xfrm>
            <a:off x="568150" y="2343984"/>
            <a:ext cx="4514599" cy="4259055"/>
          </a:xfrm>
          <a:prstGeom prst="rect">
            <a:avLst/>
          </a:prstGeom>
        </p:spPr>
      </p:pic>
    </p:spTree>
    <p:extLst>
      <p:ext uri="{BB962C8B-B14F-4D97-AF65-F5344CB8AC3E}">
        <p14:creationId xmlns:p14="http://schemas.microsoft.com/office/powerpoint/2010/main" val="76413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FF2D1-9DE9-8A39-9D66-0F38DFB5216D}"/>
              </a:ext>
            </a:extLst>
          </p:cNvPr>
          <p:cNvPicPr>
            <a:picLocks noChangeAspect="1"/>
          </p:cNvPicPr>
          <p:nvPr/>
        </p:nvPicPr>
        <p:blipFill>
          <a:blip r:embed="rId3"/>
          <a:stretch>
            <a:fillRect/>
          </a:stretch>
        </p:blipFill>
        <p:spPr>
          <a:xfrm>
            <a:off x="0" y="0"/>
            <a:ext cx="12191999" cy="6858000"/>
          </a:xfrm>
          <a:prstGeom prst="rect">
            <a:avLst/>
          </a:prstGeom>
        </p:spPr>
      </p:pic>
      <p:sp>
        <p:nvSpPr>
          <p:cNvPr id="7" name="Title 5">
            <a:extLst>
              <a:ext uri="{FF2B5EF4-FFF2-40B4-BE49-F238E27FC236}">
                <a16:creationId xmlns:a16="http://schemas.microsoft.com/office/drawing/2014/main" id="{5A849CDD-8045-65B0-911C-165FE342ABD2}"/>
              </a:ext>
            </a:extLst>
          </p:cNvPr>
          <p:cNvSpPr txBox="1">
            <a:spLocks/>
          </p:cNvSpPr>
          <p:nvPr/>
        </p:nvSpPr>
        <p:spPr>
          <a:xfrm>
            <a:off x="838200" y="365125"/>
            <a:ext cx="397450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mn-lt"/>
              </a:rPr>
              <a:t>Activity 2 </a:t>
            </a:r>
          </a:p>
        </p:txBody>
      </p:sp>
      <p:grpSp>
        <p:nvGrpSpPr>
          <p:cNvPr id="14" name="Group 13">
            <a:extLst>
              <a:ext uri="{FF2B5EF4-FFF2-40B4-BE49-F238E27FC236}">
                <a16:creationId xmlns:a16="http://schemas.microsoft.com/office/drawing/2014/main" id="{1A4F52AA-110D-724A-FDBE-B07FCCBC9504}"/>
              </a:ext>
            </a:extLst>
          </p:cNvPr>
          <p:cNvGrpSpPr/>
          <p:nvPr/>
        </p:nvGrpSpPr>
        <p:grpSpPr>
          <a:xfrm>
            <a:off x="4109718" y="1042415"/>
            <a:ext cx="7052863" cy="2852929"/>
            <a:chOff x="4109718" y="1042415"/>
            <a:chExt cx="7052863" cy="2852929"/>
          </a:xfrm>
        </p:grpSpPr>
        <p:sp>
          <p:nvSpPr>
            <p:cNvPr id="12" name="Alternative Process 11">
              <a:extLst>
                <a:ext uri="{FF2B5EF4-FFF2-40B4-BE49-F238E27FC236}">
                  <a16:creationId xmlns:a16="http://schemas.microsoft.com/office/drawing/2014/main" id="{B040C6FE-A489-471A-A83F-FF1577856BA8}"/>
                </a:ext>
              </a:extLst>
            </p:cNvPr>
            <p:cNvSpPr/>
            <p:nvPr/>
          </p:nvSpPr>
          <p:spPr>
            <a:xfrm>
              <a:off x="4986068" y="1042415"/>
              <a:ext cx="6176513" cy="2852929"/>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a:extLst>
                <a:ext uri="{FF2B5EF4-FFF2-40B4-BE49-F238E27FC236}">
                  <a16:creationId xmlns:a16="http://schemas.microsoft.com/office/drawing/2014/main" id="{4DF7976B-F8EB-4DCD-5E80-875F23DF70E1}"/>
                </a:ext>
              </a:extLst>
            </p:cNvPr>
            <p:cNvSpPr/>
            <p:nvPr/>
          </p:nvSpPr>
          <p:spPr>
            <a:xfrm rot="5963138">
              <a:off x="4550276" y="1579788"/>
              <a:ext cx="1475236" cy="2356351"/>
            </a:xfrm>
            <a:prstGeom prst="moon">
              <a:avLst>
                <a:gd name="adj" fmla="val 598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C80A30B7-EF7B-3699-6961-65CCE9387FAC}"/>
              </a:ext>
            </a:extLst>
          </p:cNvPr>
          <p:cNvSpPr txBox="1"/>
          <p:nvPr/>
        </p:nvSpPr>
        <p:spPr>
          <a:xfrm>
            <a:off x="5468111" y="1437827"/>
            <a:ext cx="5107677" cy="2062103"/>
          </a:xfrm>
          <a:prstGeom prst="rect">
            <a:avLst/>
          </a:prstGeom>
          <a:noFill/>
        </p:spPr>
        <p:txBody>
          <a:bodyPr wrap="square" rtlCol="0">
            <a:spAutoFit/>
          </a:bodyPr>
          <a:lstStyle/>
          <a:p>
            <a:r>
              <a:rPr lang="en-US" dirty="0"/>
              <a:t> </a:t>
            </a:r>
            <a:r>
              <a:rPr lang="en-US" sz="3200" dirty="0"/>
              <a:t>Art and Design</a:t>
            </a:r>
          </a:p>
          <a:p>
            <a:endParaRPr lang="en-US" sz="3200" b="1" dirty="0"/>
          </a:p>
          <a:p>
            <a:r>
              <a:rPr lang="en-US" sz="3200" b="1" dirty="0"/>
              <a:t>Design a poster to promote a message of anti-racism</a:t>
            </a:r>
            <a:endParaRPr lang="en-US" b="1" dirty="0"/>
          </a:p>
        </p:txBody>
      </p:sp>
      <p:pic>
        <p:nvPicPr>
          <p:cNvPr id="3" name="Picture 2" descr="A group of people standing together&#10;&#10;Description automatically generated">
            <a:extLst>
              <a:ext uri="{FF2B5EF4-FFF2-40B4-BE49-F238E27FC236}">
                <a16:creationId xmlns:a16="http://schemas.microsoft.com/office/drawing/2014/main" id="{2446B33D-2E68-6C9D-3BE1-6DA9FBD46E07}"/>
              </a:ext>
            </a:extLst>
          </p:cNvPr>
          <p:cNvPicPr>
            <a:picLocks noChangeAspect="1"/>
          </p:cNvPicPr>
          <p:nvPr/>
        </p:nvPicPr>
        <p:blipFill>
          <a:blip r:embed="rId4"/>
          <a:stretch>
            <a:fillRect/>
          </a:stretch>
        </p:blipFill>
        <p:spPr>
          <a:xfrm>
            <a:off x="568150" y="2343984"/>
            <a:ext cx="4514599" cy="4259055"/>
          </a:xfrm>
          <a:prstGeom prst="rect">
            <a:avLst/>
          </a:prstGeom>
        </p:spPr>
      </p:pic>
    </p:spTree>
    <p:extLst>
      <p:ext uri="{BB962C8B-B14F-4D97-AF65-F5344CB8AC3E}">
        <p14:creationId xmlns:p14="http://schemas.microsoft.com/office/powerpoint/2010/main" val="336886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FF2D1-9DE9-8A39-9D66-0F38DFB5216D}"/>
              </a:ext>
            </a:extLst>
          </p:cNvPr>
          <p:cNvPicPr>
            <a:picLocks noChangeAspect="1"/>
          </p:cNvPicPr>
          <p:nvPr/>
        </p:nvPicPr>
        <p:blipFill>
          <a:blip r:embed="rId3"/>
          <a:stretch>
            <a:fillRect/>
          </a:stretch>
        </p:blipFill>
        <p:spPr>
          <a:xfrm>
            <a:off x="0" y="0"/>
            <a:ext cx="12191999" cy="6858000"/>
          </a:xfrm>
          <a:prstGeom prst="rect">
            <a:avLst/>
          </a:prstGeom>
        </p:spPr>
      </p:pic>
      <p:pic>
        <p:nvPicPr>
          <p:cNvPr id="1026" name="Picture 2">
            <a:hlinkClick r:id="rId4"/>
            <a:extLst>
              <a:ext uri="{FF2B5EF4-FFF2-40B4-BE49-F238E27FC236}">
                <a16:creationId xmlns:a16="http://schemas.microsoft.com/office/drawing/2014/main" id="{795F0D8D-A15B-4B77-381E-E3FED3126A5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1328" y="1746504"/>
            <a:ext cx="1892808" cy="1892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tina Logo">
            <a:extLst>
              <a:ext uri="{FF2B5EF4-FFF2-40B4-BE49-F238E27FC236}">
                <a16:creationId xmlns:a16="http://schemas.microsoft.com/office/drawing/2014/main" id="{539472B2-D6D6-D816-7A99-B49A414667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99783" y="4028626"/>
            <a:ext cx="2675891" cy="6992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4"/>
            <a:extLst>
              <a:ext uri="{FF2B5EF4-FFF2-40B4-BE49-F238E27FC236}">
                <a16:creationId xmlns:a16="http://schemas.microsoft.com/office/drawing/2014/main" id="{84B010A9-F7BA-9F01-6F62-D8AB33F6ECD0}"/>
              </a:ext>
            </a:extLst>
          </p:cNvPr>
          <p:cNvSpPr txBox="1"/>
          <p:nvPr/>
        </p:nvSpPr>
        <p:spPr>
          <a:xfrm>
            <a:off x="5186762" y="4727901"/>
            <a:ext cx="2067104" cy="923330"/>
          </a:xfrm>
          <a:prstGeom prst="rect">
            <a:avLst/>
          </a:prstGeom>
          <a:noFill/>
        </p:spPr>
        <p:txBody>
          <a:bodyPr wrap="none" rtlCol="0">
            <a:spAutoFit/>
          </a:bodyPr>
          <a:lstStyle/>
          <a:p>
            <a:pPr algn="ctr"/>
            <a:r>
              <a:rPr lang="en-US" dirty="0">
                <a:hlinkClick r:id="rId7"/>
              </a:rPr>
              <a:t>www.malewezi.com</a:t>
            </a:r>
            <a:endParaRPr lang="en-US" dirty="0"/>
          </a:p>
          <a:p>
            <a:pPr algn="ctr"/>
            <a:r>
              <a:rPr lang="en-US" dirty="0"/>
              <a:t>#</a:t>
            </a:r>
            <a:r>
              <a:rPr lang="en-US" dirty="0" err="1"/>
              <a:t>malewezi</a:t>
            </a:r>
            <a:endParaRPr lang="en-US" dirty="0"/>
          </a:p>
          <a:p>
            <a:endParaRPr lang="en-US" dirty="0"/>
          </a:p>
        </p:txBody>
      </p:sp>
      <p:sp>
        <p:nvSpPr>
          <p:cNvPr id="4" name="TextBox 3">
            <a:extLst>
              <a:ext uri="{FF2B5EF4-FFF2-40B4-BE49-F238E27FC236}">
                <a16:creationId xmlns:a16="http://schemas.microsoft.com/office/drawing/2014/main" id="{FD72A6AE-89E4-A542-0BFF-810FFB593CA0}"/>
              </a:ext>
            </a:extLst>
          </p:cNvPr>
          <p:cNvSpPr txBox="1"/>
          <p:nvPr/>
        </p:nvSpPr>
        <p:spPr>
          <a:xfrm>
            <a:off x="5575721" y="3753416"/>
            <a:ext cx="1324017" cy="369332"/>
          </a:xfrm>
          <a:prstGeom prst="rect">
            <a:avLst/>
          </a:prstGeom>
          <a:noFill/>
        </p:spPr>
        <p:txBody>
          <a:bodyPr wrap="none" rtlCol="0">
            <a:spAutoFit/>
          </a:bodyPr>
          <a:lstStyle/>
          <a:p>
            <a:r>
              <a:rPr lang="en-US" dirty="0"/>
              <a:t>Rev. Deacon</a:t>
            </a:r>
          </a:p>
        </p:txBody>
      </p:sp>
    </p:spTree>
    <p:extLst>
      <p:ext uri="{BB962C8B-B14F-4D97-AF65-F5344CB8AC3E}">
        <p14:creationId xmlns:p14="http://schemas.microsoft.com/office/powerpoint/2010/main" val="406854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lstStyle/>
          <a:p>
            <a:pPr algn="ctr"/>
            <a:r>
              <a:rPr lang="en-GB" b="1" dirty="0">
                <a:effectLst/>
              </a:rPr>
              <a:t>What race are you?</a:t>
            </a:r>
            <a:endParaRPr lang="en-US" b="1" dirty="0"/>
          </a:p>
        </p:txBody>
      </p:sp>
      <p:pic>
        <p:nvPicPr>
          <p:cNvPr id="7" name="Picture 6" descr="A group of children smiling&#10;&#10;Description automatically generated">
            <a:extLst>
              <a:ext uri="{FF2B5EF4-FFF2-40B4-BE49-F238E27FC236}">
                <a16:creationId xmlns:a16="http://schemas.microsoft.com/office/drawing/2014/main" id="{A0446956-A12F-ADE6-4708-3D2C1D707B10}"/>
              </a:ext>
            </a:extLst>
          </p:cNvPr>
          <p:cNvPicPr>
            <a:picLocks noChangeAspect="1"/>
          </p:cNvPicPr>
          <p:nvPr/>
        </p:nvPicPr>
        <p:blipFill>
          <a:blip r:embed="rId3"/>
          <a:stretch>
            <a:fillRect/>
          </a:stretch>
        </p:blipFill>
        <p:spPr>
          <a:xfrm>
            <a:off x="3147484" y="1985311"/>
            <a:ext cx="6165850" cy="3907489"/>
          </a:xfrm>
          <a:prstGeom prst="rect">
            <a:avLst/>
          </a:prstGeom>
        </p:spPr>
      </p:pic>
    </p:spTree>
    <p:extLst>
      <p:ext uri="{BB962C8B-B14F-4D97-AF65-F5344CB8AC3E}">
        <p14:creationId xmlns:p14="http://schemas.microsoft.com/office/powerpoint/2010/main" val="278651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normAutofit/>
          </a:bodyPr>
          <a:lstStyle/>
          <a:p>
            <a:pPr algn="ctr"/>
            <a:r>
              <a:rPr lang="en-GB" dirty="0">
                <a:effectLst/>
                <a:latin typeface="+mn-lt"/>
              </a:rPr>
              <a:t>What is racism? Why does it still exist</a:t>
            </a:r>
            <a:r>
              <a:rPr lang="en-GB" dirty="0">
                <a:latin typeface="+mn-lt"/>
              </a:rPr>
              <a:t>?</a:t>
            </a:r>
            <a:br>
              <a:rPr lang="en-GB" dirty="0">
                <a:latin typeface="+mn-lt"/>
              </a:rPr>
            </a:br>
            <a:r>
              <a:rPr lang="en-GB" sz="3200" dirty="0">
                <a:latin typeface="+mn-lt"/>
              </a:rPr>
              <a:t>Think, Pair, Share</a:t>
            </a:r>
            <a:endParaRPr lang="en-GB" dirty="0">
              <a:effectLst/>
              <a:latin typeface="+mn-lt"/>
            </a:endParaRPr>
          </a:p>
        </p:txBody>
      </p:sp>
      <p:pic>
        <p:nvPicPr>
          <p:cNvPr id="2" name="Picture 1" descr="A child hugging a child&#10;&#10;Description automatically generated with medium confidence">
            <a:extLst>
              <a:ext uri="{FF2B5EF4-FFF2-40B4-BE49-F238E27FC236}">
                <a16:creationId xmlns:a16="http://schemas.microsoft.com/office/drawing/2014/main" id="{2E7727E6-D954-A852-98D6-1932272DCAFD}"/>
              </a:ext>
            </a:extLst>
          </p:cNvPr>
          <p:cNvPicPr>
            <a:picLocks noChangeAspect="1"/>
          </p:cNvPicPr>
          <p:nvPr/>
        </p:nvPicPr>
        <p:blipFill rotWithShape="1">
          <a:blip r:embed="rId3"/>
          <a:srcRect b="13089"/>
          <a:stretch/>
        </p:blipFill>
        <p:spPr>
          <a:xfrm>
            <a:off x="3299354" y="2016658"/>
            <a:ext cx="5593292" cy="4476217"/>
          </a:xfrm>
          <a:prstGeom prst="rect">
            <a:avLst/>
          </a:prstGeom>
        </p:spPr>
      </p:pic>
    </p:spTree>
    <p:extLst>
      <p:ext uri="{BB962C8B-B14F-4D97-AF65-F5344CB8AC3E}">
        <p14:creationId xmlns:p14="http://schemas.microsoft.com/office/powerpoint/2010/main" val="48030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a:xfrm>
            <a:off x="838200" y="522688"/>
            <a:ext cx="10515600" cy="1958166"/>
          </a:xfrm>
        </p:spPr>
        <p:txBody>
          <a:bodyPr>
            <a:normAutofit/>
          </a:bodyPr>
          <a:lstStyle/>
          <a:p>
            <a:pPr algn="ctr"/>
            <a:r>
              <a:rPr lang="en-GB" dirty="0">
                <a:effectLst/>
                <a:latin typeface="+mn-lt"/>
              </a:rPr>
              <a:t>Racial </a:t>
            </a:r>
            <a:r>
              <a:rPr lang="en-GB" dirty="0">
                <a:latin typeface="+mn-lt"/>
              </a:rPr>
              <a:t>Positioning</a:t>
            </a:r>
            <a:br>
              <a:rPr lang="en-GB" dirty="0">
                <a:latin typeface="+mn-lt"/>
              </a:rPr>
            </a:br>
            <a:r>
              <a:rPr lang="en-GB" sz="3600" dirty="0">
                <a:latin typeface="+mn-lt"/>
              </a:rPr>
              <a:t>What is good or bad about being in this team?</a:t>
            </a:r>
            <a:br>
              <a:rPr lang="en-GB" sz="3600" dirty="0">
                <a:latin typeface="+mn-lt"/>
              </a:rPr>
            </a:br>
            <a:r>
              <a:rPr lang="en-GB" sz="2800" dirty="0">
                <a:latin typeface="+mn-lt"/>
              </a:rPr>
              <a:t>Think, Pair, Share</a:t>
            </a:r>
          </a:p>
          <a:p>
            <a:pPr algn="ctr"/>
            <a:endParaRPr lang="en-GB" dirty="0">
              <a:effectLst/>
              <a:latin typeface="+mn-lt"/>
            </a:endParaRPr>
          </a:p>
        </p:txBody>
      </p:sp>
      <p:pic>
        <p:nvPicPr>
          <p:cNvPr id="3" name="Picture 2">
            <a:extLst>
              <a:ext uri="{FF2B5EF4-FFF2-40B4-BE49-F238E27FC236}">
                <a16:creationId xmlns:a16="http://schemas.microsoft.com/office/drawing/2014/main" id="{027FDF9E-77AA-F9E3-173D-2CE487154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667" r="21548"/>
          <a:stretch/>
        </p:blipFill>
        <p:spPr>
          <a:xfrm>
            <a:off x="1511634" y="2107631"/>
            <a:ext cx="4239310" cy="4227681"/>
          </a:xfrm>
          <a:prstGeom prst="rect">
            <a:avLst/>
          </a:prstGeom>
        </p:spPr>
      </p:pic>
      <p:pic>
        <p:nvPicPr>
          <p:cNvPr id="4" name="Picture 3">
            <a:extLst>
              <a:ext uri="{FF2B5EF4-FFF2-40B4-BE49-F238E27FC236}">
                <a16:creationId xmlns:a16="http://schemas.microsoft.com/office/drawing/2014/main" id="{4A648D4A-FE9E-764F-C8BE-2A79198BCF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738" r="21905"/>
          <a:stretch/>
        </p:blipFill>
        <p:spPr>
          <a:xfrm>
            <a:off x="6733826" y="1995143"/>
            <a:ext cx="4239310" cy="4653567"/>
          </a:xfrm>
          <a:prstGeom prst="rect">
            <a:avLst/>
          </a:prstGeom>
        </p:spPr>
      </p:pic>
    </p:spTree>
    <p:extLst>
      <p:ext uri="{BB962C8B-B14F-4D97-AF65-F5344CB8AC3E}">
        <p14:creationId xmlns:p14="http://schemas.microsoft.com/office/powerpoint/2010/main" val="5960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BFB32-DED7-8BDA-DB37-F2F6720B61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333" r="23333"/>
          <a:stretch/>
        </p:blipFill>
        <p:spPr>
          <a:xfrm>
            <a:off x="1413720" y="2198181"/>
            <a:ext cx="4524129" cy="4654128"/>
          </a:xfrm>
          <a:prstGeom prst="rect">
            <a:avLst/>
          </a:prstGeom>
        </p:spPr>
      </p:pic>
      <p:pic>
        <p:nvPicPr>
          <p:cNvPr id="7" name="Picture 6">
            <a:extLst>
              <a:ext uri="{FF2B5EF4-FFF2-40B4-BE49-F238E27FC236}">
                <a16:creationId xmlns:a16="http://schemas.microsoft.com/office/drawing/2014/main" id="{1A0E7728-41E3-2D3C-A3EC-59473386D3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23" r="18970"/>
          <a:stretch/>
        </p:blipFill>
        <p:spPr>
          <a:xfrm>
            <a:off x="6218397" y="2050122"/>
            <a:ext cx="5009597" cy="4654128"/>
          </a:xfrm>
          <a:prstGeom prst="rect">
            <a:avLst/>
          </a:prstGeom>
        </p:spPr>
      </p:pic>
      <p:sp>
        <p:nvSpPr>
          <p:cNvPr id="3" name="Title 2">
            <a:extLst>
              <a:ext uri="{FF2B5EF4-FFF2-40B4-BE49-F238E27FC236}">
                <a16:creationId xmlns:a16="http://schemas.microsoft.com/office/drawing/2014/main" id="{8B2A09AA-21F9-B2F7-B3BA-BAF0EAF5D4CD}"/>
              </a:ext>
            </a:extLst>
          </p:cNvPr>
          <p:cNvSpPr>
            <a:spLocks noGrp="1"/>
          </p:cNvSpPr>
          <p:nvPr>
            <p:ph type="title"/>
          </p:nvPr>
        </p:nvSpPr>
        <p:spPr>
          <a:xfrm>
            <a:off x="838200" y="566293"/>
            <a:ext cx="10515600" cy="1325563"/>
          </a:xfrm>
        </p:spPr>
        <p:txBody>
          <a:bodyPr>
            <a:normAutofit fontScale="90000"/>
          </a:bodyPr>
          <a:lstStyle/>
          <a:p>
            <a:pPr algn="ctr"/>
            <a:r>
              <a:rPr lang="en-GB" sz="4900" dirty="0">
                <a:latin typeface="+mn-lt"/>
              </a:rPr>
              <a:t>Racial Positioning</a:t>
            </a:r>
            <a:r>
              <a:rPr lang="en-US" sz="3200" dirty="0">
                <a:latin typeface="+mn-lt"/>
                <a:ea typeface="+mj-lt"/>
                <a:cs typeface="+mj-lt"/>
              </a:rPr>
              <a:t> </a:t>
            </a:r>
            <a:br>
              <a:rPr lang="en-US" sz="3200" dirty="0">
                <a:latin typeface="+mn-lt"/>
                <a:ea typeface="+mj-lt"/>
                <a:cs typeface="+mj-lt"/>
              </a:rPr>
            </a:br>
            <a:r>
              <a:rPr lang="en-US" sz="4000" dirty="0">
                <a:latin typeface="+mn-lt"/>
              </a:rPr>
              <a:t>What is good or bad about being in this team? </a:t>
            </a:r>
            <a:br>
              <a:rPr lang="en-US" sz="4000" dirty="0">
                <a:latin typeface="+mn-lt"/>
              </a:rPr>
            </a:br>
            <a:r>
              <a:rPr lang="en-US" sz="3100" dirty="0">
                <a:latin typeface="+mn-lt"/>
              </a:rPr>
              <a:t>Think, Pair, Share </a:t>
            </a:r>
          </a:p>
        </p:txBody>
      </p:sp>
    </p:spTree>
    <p:extLst>
      <p:ext uri="{BB962C8B-B14F-4D97-AF65-F5344CB8AC3E}">
        <p14:creationId xmlns:p14="http://schemas.microsoft.com/office/powerpoint/2010/main" val="41482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lstStyle/>
          <a:p>
            <a:pPr algn="ctr"/>
            <a:r>
              <a:rPr lang="en-GB" dirty="0">
                <a:effectLst/>
                <a:latin typeface="+mn-lt"/>
              </a:rPr>
              <a:t>What is Unconscious Racial Bias?</a:t>
            </a:r>
          </a:p>
        </p:txBody>
      </p:sp>
      <p:pic>
        <p:nvPicPr>
          <p:cNvPr id="3" name="Picture 2">
            <a:extLst>
              <a:ext uri="{FF2B5EF4-FFF2-40B4-BE49-F238E27FC236}">
                <a16:creationId xmlns:a16="http://schemas.microsoft.com/office/drawing/2014/main" id="{FB03FEFD-F917-02B9-E7EA-80EDC83175CA}"/>
              </a:ext>
            </a:extLst>
          </p:cNvPr>
          <p:cNvPicPr>
            <a:picLocks noChangeAspect="1"/>
          </p:cNvPicPr>
          <p:nvPr/>
        </p:nvPicPr>
        <p:blipFill>
          <a:blip r:embed="rId3"/>
          <a:stretch>
            <a:fillRect/>
          </a:stretch>
        </p:blipFill>
        <p:spPr>
          <a:xfrm>
            <a:off x="2724344" y="1690688"/>
            <a:ext cx="6743311" cy="5098036"/>
          </a:xfrm>
          <a:prstGeom prst="rect">
            <a:avLst/>
          </a:prstGeom>
        </p:spPr>
      </p:pic>
    </p:spTree>
    <p:extLst>
      <p:ext uri="{BB962C8B-B14F-4D97-AF65-F5344CB8AC3E}">
        <p14:creationId xmlns:p14="http://schemas.microsoft.com/office/powerpoint/2010/main" val="405812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lstStyle/>
          <a:p>
            <a:pPr algn="ctr"/>
            <a:r>
              <a:rPr lang="en-GB" dirty="0">
                <a:effectLst/>
                <a:latin typeface="+mn-lt"/>
              </a:rPr>
              <a:t>What is Micro-aggression?</a:t>
            </a:r>
          </a:p>
        </p:txBody>
      </p:sp>
      <p:pic>
        <p:nvPicPr>
          <p:cNvPr id="3" name="Picture 2" descr="A cartoon of a child and a child&#10;&#10;Description automatically generated">
            <a:extLst>
              <a:ext uri="{FF2B5EF4-FFF2-40B4-BE49-F238E27FC236}">
                <a16:creationId xmlns:a16="http://schemas.microsoft.com/office/drawing/2014/main" id="{FEB24A00-5432-AABE-FC20-CBC5C17EB7D4}"/>
              </a:ext>
            </a:extLst>
          </p:cNvPr>
          <p:cNvPicPr>
            <a:picLocks noChangeAspect="1"/>
          </p:cNvPicPr>
          <p:nvPr/>
        </p:nvPicPr>
        <p:blipFill rotWithShape="1">
          <a:blip r:embed="rId3"/>
          <a:srcRect t="12099" b="21728"/>
          <a:stretch/>
        </p:blipFill>
        <p:spPr>
          <a:xfrm>
            <a:off x="3042571" y="1954741"/>
            <a:ext cx="6106857" cy="4538134"/>
          </a:xfrm>
          <a:prstGeom prst="rect">
            <a:avLst/>
          </a:prstGeom>
        </p:spPr>
      </p:pic>
    </p:spTree>
    <p:extLst>
      <p:ext uri="{BB962C8B-B14F-4D97-AF65-F5344CB8AC3E}">
        <p14:creationId xmlns:p14="http://schemas.microsoft.com/office/powerpoint/2010/main" val="327010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lstStyle/>
          <a:p>
            <a:pPr algn="ctr"/>
            <a:r>
              <a:rPr lang="en-GB" dirty="0">
                <a:effectLst/>
                <a:latin typeface="+mn-lt"/>
              </a:rPr>
              <a:t>What is being anti-racist?</a:t>
            </a:r>
          </a:p>
        </p:txBody>
      </p:sp>
      <p:pic>
        <p:nvPicPr>
          <p:cNvPr id="2" name="Picture 1">
            <a:extLst>
              <a:ext uri="{FF2B5EF4-FFF2-40B4-BE49-F238E27FC236}">
                <a16:creationId xmlns:a16="http://schemas.microsoft.com/office/drawing/2014/main" id="{2BD10368-96A9-FA9F-518B-AABE2F94EA0D}"/>
              </a:ext>
            </a:extLst>
          </p:cNvPr>
          <p:cNvPicPr>
            <a:picLocks noChangeAspect="1"/>
          </p:cNvPicPr>
          <p:nvPr/>
        </p:nvPicPr>
        <p:blipFill>
          <a:blip r:embed="rId3"/>
          <a:stretch>
            <a:fillRect/>
          </a:stretch>
        </p:blipFill>
        <p:spPr>
          <a:xfrm>
            <a:off x="1443265" y="2042968"/>
            <a:ext cx="4047671" cy="4047671"/>
          </a:xfrm>
          <a:prstGeom prst="rect">
            <a:avLst/>
          </a:prstGeom>
        </p:spPr>
      </p:pic>
      <p:pic>
        <p:nvPicPr>
          <p:cNvPr id="4" name="Picture 3">
            <a:extLst>
              <a:ext uri="{FF2B5EF4-FFF2-40B4-BE49-F238E27FC236}">
                <a16:creationId xmlns:a16="http://schemas.microsoft.com/office/drawing/2014/main" id="{1CBF0B42-C486-5C07-148C-13F44219D5F0}"/>
              </a:ext>
            </a:extLst>
          </p:cNvPr>
          <p:cNvPicPr>
            <a:picLocks noChangeAspect="1"/>
          </p:cNvPicPr>
          <p:nvPr/>
        </p:nvPicPr>
        <p:blipFill>
          <a:blip r:embed="rId4"/>
          <a:stretch>
            <a:fillRect/>
          </a:stretch>
        </p:blipFill>
        <p:spPr>
          <a:xfrm>
            <a:off x="6096000" y="1523048"/>
            <a:ext cx="4970106" cy="4415191"/>
          </a:xfrm>
          <a:prstGeom prst="rect">
            <a:avLst/>
          </a:prstGeom>
        </p:spPr>
      </p:pic>
    </p:spTree>
    <p:extLst>
      <p:ext uri="{BB962C8B-B14F-4D97-AF65-F5344CB8AC3E}">
        <p14:creationId xmlns:p14="http://schemas.microsoft.com/office/powerpoint/2010/main" val="34830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smiling&#10;&#10;Description automatically generated">
            <a:extLst>
              <a:ext uri="{FF2B5EF4-FFF2-40B4-BE49-F238E27FC236}">
                <a16:creationId xmlns:a16="http://schemas.microsoft.com/office/drawing/2014/main" id="{E6E08D0E-2277-BF50-AA16-DE1449537DFC}"/>
              </a:ext>
            </a:extLst>
          </p:cNvPr>
          <p:cNvPicPr>
            <a:picLocks noChangeAspect="1"/>
          </p:cNvPicPr>
          <p:nvPr/>
        </p:nvPicPr>
        <p:blipFill>
          <a:blip r:embed="rId3"/>
          <a:stretch>
            <a:fillRect/>
          </a:stretch>
        </p:blipFill>
        <p:spPr>
          <a:xfrm>
            <a:off x="907205" y="2728610"/>
            <a:ext cx="2694516" cy="1707598"/>
          </a:xfrm>
          <a:prstGeom prst="rect">
            <a:avLst/>
          </a:prstGeom>
        </p:spPr>
      </p:pic>
      <p:pic>
        <p:nvPicPr>
          <p:cNvPr id="4" name="Picture 3">
            <a:extLst>
              <a:ext uri="{FF2B5EF4-FFF2-40B4-BE49-F238E27FC236}">
                <a16:creationId xmlns:a16="http://schemas.microsoft.com/office/drawing/2014/main" id="{B7A16ECE-BD01-0919-5856-948B2F538F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6093" b="15242"/>
          <a:stretch/>
        </p:blipFill>
        <p:spPr>
          <a:xfrm>
            <a:off x="4184509" y="2228642"/>
            <a:ext cx="2462691" cy="2927363"/>
          </a:xfrm>
          <a:prstGeom prst="rect">
            <a:avLst/>
          </a:prstGeom>
        </p:spPr>
      </p:pic>
      <p:sp>
        <p:nvSpPr>
          <p:cNvPr id="6" name="Title 5">
            <a:extLst>
              <a:ext uri="{FF2B5EF4-FFF2-40B4-BE49-F238E27FC236}">
                <a16:creationId xmlns:a16="http://schemas.microsoft.com/office/drawing/2014/main" id="{B54D8A3A-D067-E6FC-10E3-7D9EBF97EA31}"/>
              </a:ext>
            </a:extLst>
          </p:cNvPr>
          <p:cNvSpPr>
            <a:spLocks noGrp="1"/>
          </p:cNvSpPr>
          <p:nvPr>
            <p:ph type="title"/>
          </p:nvPr>
        </p:nvSpPr>
        <p:spPr/>
        <p:txBody>
          <a:bodyPr/>
          <a:lstStyle/>
          <a:p>
            <a:pPr algn="ctr"/>
            <a:r>
              <a:rPr lang="en-GB" dirty="0">
                <a:effectLst/>
                <a:latin typeface="+mn-lt"/>
              </a:rPr>
              <a:t>How  to be anti-racist</a:t>
            </a:r>
          </a:p>
        </p:txBody>
      </p:sp>
      <p:pic>
        <p:nvPicPr>
          <p:cNvPr id="12" name="Picture 11">
            <a:extLst>
              <a:ext uri="{FF2B5EF4-FFF2-40B4-BE49-F238E27FC236}">
                <a16:creationId xmlns:a16="http://schemas.microsoft.com/office/drawing/2014/main" id="{9D99DC4A-085F-0196-57F8-22BA6D1C061A}"/>
              </a:ext>
            </a:extLst>
          </p:cNvPr>
          <p:cNvPicPr>
            <a:picLocks noChangeAspect="1"/>
          </p:cNvPicPr>
          <p:nvPr/>
        </p:nvPicPr>
        <p:blipFill>
          <a:blip r:embed="rId5"/>
          <a:stretch>
            <a:fillRect/>
          </a:stretch>
        </p:blipFill>
        <p:spPr>
          <a:xfrm>
            <a:off x="1600764" y="4343413"/>
            <a:ext cx="909305" cy="657795"/>
          </a:xfrm>
          <a:prstGeom prst="rect">
            <a:avLst/>
          </a:prstGeom>
        </p:spPr>
      </p:pic>
      <p:pic>
        <p:nvPicPr>
          <p:cNvPr id="13" name="Picture 12">
            <a:extLst>
              <a:ext uri="{FF2B5EF4-FFF2-40B4-BE49-F238E27FC236}">
                <a16:creationId xmlns:a16="http://schemas.microsoft.com/office/drawing/2014/main" id="{36A909B2-38BD-CD97-3156-28714002CE19}"/>
              </a:ext>
            </a:extLst>
          </p:cNvPr>
          <p:cNvPicPr>
            <a:picLocks noChangeAspect="1"/>
          </p:cNvPicPr>
          <p:nvPr/>
        </p:nvPicPr>
        <p:blipFill>
          <a:blip r:embed="rId6"/>
          <a:stretch>
            <a:fillRect/>
          </a:stretch>
        </p:blipFill>
        <p:spPr>
          <a:xfrm>
            <a:off x="5239043" y="4436208"/>
            <a:ext cx="928652" cy="657795"/>
          </a:xfrm>
          <a:prstGeom prst="rect">
            <a:avLst/>
          </a:prstGeom>
        </p:spPr>
      </p:pic>
      <p:pic>
        <p:nvPicPr>
          <p:cNvPr id="14" name="Picture 13">
            <a:extLst>
              <a:ext uri="{FF2B5EF4-FFF2-40B4-BE49-F238E27FC236}">
                <a16:creationId xmlns:a16="http://schemas.microsoft.com/office/drawing/2014/main" id="{DAE9D495-F951-8554-9DA2-6E6B12A3B708}"/>
              </a:ext>
            </a:extLst>
          </p:cNvPr>
          <p:cNvPicPr>
            <a:picLocks noChangeAspect="1"/>
          </p:cNvPicPr>
          <p:nvPr/>
        </p:nvPicPr>
        <p:blipFill>
          <a:blip r:embed="rId7"/>
          <a:stretch>
            <a:fillRect/>
          </a:stretch>
        </p:blipFill>
        <p:spPr>
          <a:xfrm>
            <a:off x="9096409" y="4296002"/>
            <a:ext cx="928652" cy="65779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312097F6-4E76-7D84-4352-08C5D5A82C54}"/>
              </a:ext>
            </a:extLst>
          </p:cNvPr>
          <p:cNvPicPr>
            <a:picLocks noChangeAspect="1"/>
          </p:cNvPicPr>
          <p:nvPr/>
        </p:nvPicPr>
        <p:blipFill>
          <a:blip r:embed="rId8"/>
          <a:stretch>
            <a:fillRect/>
          </a:stretch>
        </p:blipFill>
        <p:spPr>
          <a:xfrm>
            <a:off x="7722603" y="1343747"/>
            <a:ext cx="3377317" cy="3186148"/>
          </a:xfrm>
          <a:prstGeom prst="rect">
            <a:avLst/>
          </a:prstGeom>
        </p:spPr>
      </p:pic>
    </p:spTree>
    <p:extLst>
      <p:ext uri="{BB962C8B-B14F-4D97-AF65-F5344CB8AC3E}">
        <p14:creationId xmlns:p14="http://schemas.microsoft.com/office/powerpoint/2010/main" val="2877231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923</Words>
  <Application>Microsoft Macintosh PowerPoint</Application>
  <PresentationFormat>Widescreen</PresentationFormat>
  <Paragraphs>74</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Comic Sans MS</vt:lpstr>
      <vt:lpstr>Office Theme</vt:lpstr>
      <vt:lpstr>PowerPoint Presentation</vt:lpstr>
      <vt:lpstr>What race are you?</vt:lpstr>
      <vt:lpstr>What is racism? Why does it still exist? Think, Pair, Share</vt:lpstr>
      <vt:lpstr>Racial Positioning What is good or bad about being in this team? Think, Pair, Share </vt:lpstr>
      <vt:lpstr>Racial Positioning  What is good or bad about being in this team?  Think, Pair, Share </vt:lpstr>
      <vt:lpstr>What is Unconscious Racial Bias?</vt:lpstr>
      <vt:lpstr>What is Micro-aggression?</vt:lpstr>
      <vt:lpstr>What is being anti-racist?</vt:lpstr>
      <vt:lpstr>How  to be anti-racist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Malewezi</dc:creator>
  <cp:lastModifiedBy>Justin Malewezi</cp:lastModifiedBy>
  <cp:revision>50</cp:revision>
  <dcterms:created xsi:type="dcterms:W3CDTF">2023-04-02T14:36:36Z</dcterms:created>
  <dcterms:modified xsi:type="dcterms:W3CDTF">2024-01-03T15:26:53Z</dcterms:modified>
</cp:coreProperties>
</file>