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4" r:id="rId2"/>
    <p:sldId id="281" r:id="rId3"/>
    <p:sldId id="265" r:id="rId4"/>
    <p:sldId id="257" r:id="rId5"/>
    <p:sldId id="270" r:id="rId6"/>
    <p:sldId id="272" r:id="rId7"/>
    <p:sldId id="273" r:id="rId8"/>
    <p:sldId id="286" r:id="rId9"/>
    <p:sldId id="269" r:id="rId10"/>
    <p:sldId id="282" r:id="rId11"/>
    <p:sldId id="290" r:id="rId12"/>
    <p:sldId id="287" r:id="rId13"/>
    <p:sldId id="274" r:id="rId14"/>
    <p:sldId id="276" r:id="rId15"/>
    <p:sldId id="277" r:id="rId16"/>
    <p:sldId id="278" r:id="rId17"/>
    <p:sldId id="288" r:id="rId18"/>
    <p:sldId id="261" r:id="rId19"/>
    <p:sldId id="279" r:id="rId20"/>
    <p:sldId id="291" r:id="rId21"/>
    <p:sldId id="289" r:id="rId22"/>
    <p:sldId id="262" r:id="rId23"/>
    <p:sldId id="263" r:id="rId24"/>
    <p:sldId id="266"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C5A38F"/>
    <a:srgbClr val="C5A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p:restoredTop sz="74923"/>
  </p:normalViewPr>
  <p:slideViewPr>
    <p:cSldViewPr snapToGrid="0">
      <p:cViewPr varScale="1">
        <p:scale>
          <a:sx n="82" d="100"/>
          <a:sy n="82" d="100"/>
        </p:scale>
        <p:origin x="584"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BB0B7-E40C-E247-812C-DE47BD2235A5}" type="datetimeFigureOut">
              <a:rPr lang="en-US" smtClean="0"/>
              <a:t>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28A83-C5B1-CE42-A1A4-F6ABFF03D474}" type="slidenum">
              <a:rPr lang="en-US" smtClean="0"/>
              <a:t>‹#›</a:t>
            </a:fld>
            <a:endParaRPr lang="en-US"/>
          </a:p>
        </p:txBody>
      </p:sp>
    </p:spTree>
    <p:extLst>
      <p:ext uri="{BB962C8B-B14F-4D97-AF65-F5344CB8AC3E}">
        <p14:creationId xmlns:p14="http://schemas.microsoft.com/office/powerpoint/2010/main" val="244466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hide this slide</a:t>
            </a:r>
          </a:p>
        </p:txBody>
      </p:sp>
      <p:sp>
        <p:nvSpPr>
          <p:cNvPr id="4" name="Slide Number Placeholder 3"/>
          <p:cNvSpPr>
            <a:spLocks noGrp="1"/>
          </p:cNvSpPr>
          <p:nvPr>
            <p:ph type="sldNum" sz="quarter" idx="5"/>
          </p:nvPr>
        </p:nvSpPr>
        <p:spPr/>
        <p:txBody>
          <a:bodyPr/>
          <a:lstStyle/>
          <a:p>
            <a:fld id="{91528A83-C5B1-CE42-A1A4-F6ABFF03D474}" type="slidenum">
              <a:rPr lang="en-US" smtClean="0"/>
              <a:t>1</a:t>
            </a:fld>
            <a:endParaRPr lang="en-US"/>
          </a:p>
        </p:txBody>
      </p:sp>
    </p:spTree>
    <p:extLst>
      <p:ext uri="{BB962C8B-B14F-4D97-AF65-F5344CB8AC3E}">
        <p14:creationId xmlns:p14="http://schemas.microsoft.com/office/powerpoint/2010/main" val="204355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effectLst/>
              <a:latin typeface="Comic Sans MS" panose="030F0902030302020204" pitchFamily="66"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effectLst/>
                <a:latin typeface="Comic Sans MS" panose="030F0902030302020204" pitchFamily="66" charset="0"/>
              </a:rPr>
              <a:t>This is Micro-aggression … </a:t>
            </a:r>
            <a:r>
              <a:rPr lang="en-GB" dirty="0">
                <a:effectLst/>
                <a:latin typeface="Comic Sans MS" panose="030F0902030302020204" pitchFamily="66" charset="0"/>
              </a:rPr>
              <a:t> comments or actions that may seem insignificant and harmless but in fact </a:t>
            </a:r>
            <a:r>
              <a:rPr lang="en-GB" b="1" dirty="0">
                <a:effectLst/>
                <a:latin typeface="Comic Sans MS" panose="030F0902030302020204" pitchFamily="66" charset="0"/>
              </a:rPr>
              <a:t>hurtful. </a:t>
            </a:r>
            <a:r>
              <a:rPr lang="en-GB" dirty="0">
                <a:effectLst/>
                <a:latin typeface="Comic Sans MS" panose="030F0902030302020204" pitchFamily="66" charset="0"/>
              </a:rPr>
              <a:t>Just like racism, it still leads to </a:t>
            </a:r>
            <a:r>
              <a:rPr lang="en-GB" b="1" dirty="0">
                <a:effectLst/>
                <a:latin typeface="Comic Sans MS" panose="030F0902030302020204" pitchFamily="66" charset="0"/>
              </a:rPr>
              <a:t>hurt.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latin typeface="Comic Sans MS" panose="030F0902030302020204" pitchFamily="66" charset="0"/>
              </a:rPr>
              <a:t>Any comment that is about skin colour or physical characteristics of an ethnic group, apart from identification, can be hurtful and is best avoided.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latin typeface="Comic Sans MS" panose="030F0902030302020204" pitchFamily="66" charset="0"/>
              </a:rPr>
              <a:t>You need to speak to people as people and not as people of a certain skin colour.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Comic Sans MS" panose="030F0902030302020204" pitchFamily="66" charset="0"/>
            </a:endParaRP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10</a:t>
            </a:fld>
            <a:endParaRPr lang="en-US"/>
          </a:p>
        </p:txBody>
      </p:sp>
    </p:spTree>
    <p:extLst>
      <p:ext uri="{BB962C8B-B14F-4D97-AF65-F5344CB8AC3E}">
        <p14:creationId xmlns:p14="http://schemas.microsoft.com/office/powerpoint/2010/main" val="68409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omic Sans MS" panose="030F0902030302020204" pitchFamily="66" charset="0"/>
              </a:rPr>
              <a:t>Here are some examples of </a:t>
            </a:r>
            <a:r>
              <a:rPr lang="en-GB" b="1" dirty="0">
                <a:effectLst/>
                <a:latin typeface="Comic Sans MS" panose="030F0902030302020204" pitchFamily="66" charset="0"/>
              </a:rPr>
              <a:t>Micro-aggression … </a:t>
            </a:r>
            <a:r>
              <a:rPr lang="en-GB" dirty="0">
                <a:effectLst/>
                <a:latin typeface="Comic Sans MS" panose="030F0902030302020204" pitchFamily="66" charset="0"/>
              </a:rPr>
              <a:t>again the words may seem harmless but in they are </a:t>
            </a:r>
            <a:r>
              <a:rPr lang="en-GB" b="1" dirty="0">
                <a:effectLst/>
                <a:latin typeface="Comic Sans MS" panose="030F0902030302020204" pitchFamily="66" charset="0"/>
              </a:rPr>
              <a:t>hurtful</a:t>
            </a:r>
            <a:endParaRPr lang="en-GB" dirty="0">
              <a:effectLst/>
              <a:latin typeface="Comic Sans MS" panose="030F0902030302020204" pitchFamily="66" charset="0"/>
            </a:endParaRP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11</a:t>
            </a:fld>
            <a:endParaRPr lang="en-US"/>
          </a:p>
        </p:txBody>
      </p:sp>
    </p:spTree>
    <p:extLst>
      <p:ext uri="{BB962C8B-B14F-4D97-AF65-F5344CB8AC3E}">
        <p14:creationId xmlns:p14="http://schemas.microsoft.com/office/powerpoint/2010/main" val="77373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Philosophy for children discussion</a:t>
            </a:r>
            <a:br>
              <a:rPr lang="en-US" dirty="0"/>
            </a:br>
            <a:r>
              <a:rPr lang="en-US" dirty="0"/>
              <a:t>Children to sit in a circle facing each other</a:t>
            </a:r>
            <a:br>
              <a:rPr lang="en-US" dirty="0"/>
            </a:br>
            <a:r>
              <a:rPr lang="en-US" dirty="0"/>
              <a:t>When one person speaks others should listen. You may use a speaking soft toy, for only the holder of the toy speaks</a:t>
            </a:r>
          </a:p>
          <a:p>
            <a:r>
              <a:rPr lang="en-US" dirty="0"/>
              <a:t>Encourage children to build on each other’s comments, refrain to each other by name </a:t>
            </a:r>
          </a:p>
          <a:p>
            <a:endParaRPr lang="en-US" dirty="0"/>
          </a:p>
          <a:p>
            <a:r>
              <a:rPr lang="en-US" dirty="0"/>
              <a:t>Stop here for today … encourage the children to continue having this discussion at home.</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12</a:t>
            </a:fld>
            <a:endParaRPr lang="en-US"/>
          </a:p>
        </p:txBody>
      </p:sp>
    </p:spTree>
    <p:extLst>
      <p:ext uri="{BB962C8B-B14F-4D97-AF65-F5344CB8AC3E}">
        <p14:creationId xmlns:p14="http://schemas.microsoft.com/office/powerpoint/2010/main" val="325318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omic Sans MS" panose="030F0902030302020204" pitchFamily="66" charset="0"/>
              </a:rPr>
              <a:t>Allow the group to discuss </a:t>
            </a: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13</a:t>
            </a:fld>
            <a:endParaRPr lang="en-US"/>
          </a:p>
        </p:txBody>
      </p:sp>
    </p:spTree>
    <p:extLst>
      <p:ext uri="{BB962C8B-B14F-4D97-AF65-F5344CB8AC3E}">
        <p14:creationId xmlns:p14="http://schemas.microsoft.com/office/powerpoint/2010/main" val="127110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omic Sans MS" panose="030F0902030302020204" pitchFamily="66" charset="0"/>
              </a:rPr>
              <a:t>As Kizito moves from the position of ethnic majority to minority, he could face racism.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omic Sans MS" panose="030F0902030302020204" pitchFamily="66" charset="0"/>
              </a:rPr>
              <a:t>This is called </a:t>
            </a:r>
            <a:r>
              <a:rPr lang="en-GB" dirty="0">
                <a:effectLst/>
                <a:latin typeface="Ranchers"/>
              </a:rPr>
              <a:t>Racial </a:t>
            </a:r>
            <a:r>
              <a:rPr lang="en-GB" dirty="0">
                <a:latin typeface="Ranchers"/>
              </a:rPr>
              <a:t>Positioning</a:t>
            </a: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14</a:t>
            </a:fld>
            <a:endParaRPr lang="en-US"/>
          </a:p>
        </p:txBody>
      </p:sp>
    </p:spTree>
    <p:extLst>
      <p:ext uri="{BB962C8B-B14F-4D97-AF65-F5344CB8AC3E}">
        <p14:creationId xmlns:p14="http://schemas.microsoft.com/office/powerpoint/2010/main" val="283979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15</a:t>
            </a:fld>
            <a:endParaRPr lang="en-US"/>
          </a:p>
        </p:txBody>
      </p:sp>
    </p:spTree>
    <p:extLst>
      <p:ext uri="{BB962C8B-B14F-4D97-AF65-F5344CB8AC3E}">
        <p14:creationId xmlns:p14="http://schemas.microsoft.com/office/powerpoint/2010/main" val="184338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omic Sans MS" panose="030F0902030302020204" pitchFamily="66" charset="0"/>
              </a:rPr>
              <a:t>When people are positioned in a place where they are an ethnic minority, they can easily become a target for racism. We need to become a society that is sensitive to people who look different from us and make deliberate effort to welcome them and make them “feel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16</a:t>
            </a:fld>
            <a:endParaRPr lang="en-US"/>
          </a:p>
        </p:txBody>
      </p:sp>
    </p:spTree>
    <p:extLst>
      <p:ext uri="{BB962C8B-B14F-4D97-AF65-F5344CB8AC3E}">
        <p14:creationId xmlns:p14="http://schemas.microsoft.com/office/powerpoint/2010/main" val="433840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Philosophy for children discussion</a:t>
            </a:r>
            <a:br>
              <a:rPr lang="en-US" dirty="0"/>
            </a:br>
            <a:r>
              <a:rPr lang="en-US" dirty="0"/>
              <a:t>Children to sit in a circle facing each other</a:t>
            </a:r>
            <a:br>
              <a:rPr lang="en-US" dirty="0"/>
            </a:br>
            <a:r>
              <a:rPr lang="en-US" dirty="0"/>
              <a:t>When one person speaks others should listen. You may use a speaking soft toy, for only the holder of the toy speaks</a:t>
            </a:r>
          </a:p>
          <a:p>
            <a:r>
              <a:rPr lang="en-US" dirty="0"/>
              <a:t>Encourage children to build on each other’s comments, refrain to each other by name </a:t>
            </a:r>
          </a:p>
          <a:p>
            <a:endParaRPr lang="en-US" dirty="0"/>
          </a:p>
          <a:p>
            <a:r>
              <a:rPr lang="en-US" dirty="0"/>
              <a:t>Stop here for today … encourage the children to continue having this discussion at home.</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17</a:t>
            </a:fld>
            <a:endParaRPr lang="en-US"/>
          </a:p>
        </p:txBody>
      </p:sp>
    </p:spTree>
    <p:extLst>
      <p:ext uri="{BB962C8B-B14F-4D97-AF65-F5344CB8AC3E}">
        <p14:creationId xmlns:p14="http://schemas.microsoft.com/office/powerpoint/2010/main" val="233797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Comic Sans MS" panose="030F0902030302020204" pitchFamily="66" charset="0"/>
              </a:rPr>
              <a:t>In the next three slides ... Encourage the children to discuss, make comments and reflections. You can spend 5 min per slide.</a:t>
            </a:r>
          </a:p>
          <a:p>
            <a:pPr algn="just"/>
            <a:endParaRPr lang="en-GB" dirty="0">
              <a:effectLst/>
              <a:latin typeface="Comic Sans MS" panose="030F0902030302020204" pitchFamily="66" charset="0"/>
            </a:endParaRPr>
          </a:p>
          <a:p>
            <a:pPr algn="just"/>
            <a:endParaRPr lang="en-GB" dirty="0">
              <a:effectLst/>
              <a:latin typeface="Comic Sans MS" panose="030F0902030302020204" pitchFamily="66" charset="0"/>
            </a:endParaRPr>
          </a:p>
          <a:p>
            <a:pPr algn="just"/>
            <a:r>
              <a:rPr lang="en-GB" dirty="0">
                <a:effectLst/>
                <a:latin typeface="Comic Sans MS" panose="030F0902030302020204" pitchFamily="66" charset="0"/>
              </a:rPr>
              <a:t>We speak about the things that we have thought of again and again in the past. At times, we speak without thinking. This is because of the way the human brain works. Our brain makes many decisions for us, all the time. For example, a driver does not have to think about indicating or changing gears, this is done by our brain automatically. This is because, once we have learnt something, the brain keeps it in memory so that it can be automatically used again in the future. There can be negative things that people repeatedly hear about “race” that their brain keeps and uses automatically without thinking. This is called racial unconscious bias. </a:t>
            </a:r>
          </a:p>
          <a:p>
            <a:pPr algn="just"/>
            <a:endParaRPr lang="en-GB" dirty="0">
              <a:effectLst/>
              <a:latin typeface="Comic Sans MS" panose="030F0902030302020204" pitchFamily="66"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effectLst/>
                <a:latin typeface="Comic Sans MS" panose="030F0902030302020204" pitchFamily="66" charset="0"/>
              </a:rPr>
              <a:t>As individuals, we need to </a:t>
            </a:r>
            <a:r>
              <a:rPr lang="en-GB" b="1" dirty="0">
                <a:effectLst/>
                <a:latin typeface="Comic Sans MS" panose="030F0902030302020204" pitchFamily="66" charset="0"/>
              </a:rPr>
              <a:t>do some cleaning up of the unconscious racial bias </a:t>
            </a:r>
            <a:r>
              <a:rPr lang="en-GB" dirty="0">
                <a:effectLst/>
                <a:latin typeface="Comic Sans MS" panose="030F0902030302020204" pitchFamily="66" charset="0"/>
              </a:rPr>
              <a:t>that our brain has kept for a long time. </a:t>
            </a:r>
            <a:r>
              <a:rPr lang="en-GB" sz="1200" dirty="0">
                <a:latin typeface="Franklin Gothic Medium" panose="020B0603020102020204" pitchFamily="34" charset="0"/>
              </a:rPr>
              <a:t>Think and say good things about non-white people.</a:t>
            </a:r>
          </a:p>
          <a:p>
            <a:pPr algn="just"/>
            <a:endParaRPr lang="en-GB" dirty="0">
              <a:effectLst/>
              <a:latin typeface="Comic Sans MS" panose="030F0902030302020204" pitchFamily="66" charset="0"/>
            </a:endParaRP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18</a:t>
            </a:fld>
            <a:endParaRPr lang="en-US"/>
          </a:p>
        </p:txBody>
      </p:sp>
    </p:spTree>
    <p:extLst>
      <p:ext uri="{BB962C8B-B14F-4D97-AF65-F5344CB8AC3E}">
        <p14:creationId xmlns:p14="http://schemas.microsoft.com/office/powerpoint/2010/main" val="230157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Pro"/>
              </a:rPr>
              <a:t>White people have the privilege of walking down the road without negative interactions from others due to the colour of their skin. People who are not white do not have this privilege. Other privileges include education, employment, housing, healthcare, and interactions with law enforcement. Most white people are not aware of these privileges until made apparent through witnessing the struggle of people who are not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Pro"/>
            </a:endParaRPr>
          </a:p>
          <a:p>
            <a:pPr algn="just"/>
            <a:r>
              <a:rPr lang="en-GB" dirty="0">
                <a:effectLst/>
                <a:latin typeface="Comic Sans MS" panose="030F0902030302020204" pitchFamily="66" charset="0"/>
              </a:rPr>
              <a:t>Encourage the children to discuss, make comments and reflections. You can spend 5 min per slide.</a:t>
            </a:r>
          </a:p>
          <a:p>
            <a:pPr algn="just"/>
            <a:endParaRPr lang="en-GB" dirty="0">
              <a:effectLst/>
              <a:latin typeface="Comic Sans MS" panose="030F0902030302020204" pitchFamily="66" charset="0"/>
            </a:endParaRPr>
          </a:p>
          <a:p>
            <a:pPr algn="just"/>
            <a:r>
              <a:rPr lang="en-GB" dirty="0">
                <a:effectLst/>
                <a:latin typeface="Minion Pro" panose="02040503050306020203" pitchFamily="18" charset="0"/>
              </a:rPr>
              <a:t>You may conclude with … </a:t>
            </a:r>
            <a:r>
              <a:rPr lang="en-GB" dirty="0">
                <a:effectLst/>
                <a:latin typeface="Comic Sans MS" panose="030F0902030302020204" pitchFamily="66" charset="0"/>
              </a:rPr>
              <a:t>be aware of white privilege and stand up for those without it … </a:t>
            </a:r>
          </a:p>
          <a:p>
            <a:pPr algn="just"/>
            <a:endParaRPr lang="en-GB" dirty="0">
              <a:effectLst/>
              <a:latin typeface="Comic Sans MS" panose="030F09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19</a:t>
            </a:fld>
            <a:endParaRPr lang="en-US"/>
          </a:p>
        </p:txBody>
      </p:sp>
    </p:spTree>
    <p:extLst>
      <p:ext uri="{BB962C8B-B14F-4D97-AF65-F5344CB8AC3E}">
        <p14:creationId xmlns:p14="http://schemas.microsoft.com/office/powerpoint/2010/main" val="424448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About Rev Justin Malewezi the author</a:t>
            </a:r>
            <a:br>
              <a:rPr lang="en-US" dirty="0"/>
            </a:br>
            <a:r>
              <a:rPr lang="en-GB" b="0" i="0" dirty="0">
                <a:solidFill>
                  <a:srgbClr val="707070"/>
                </a:solidFill>
                <a:effectLst/>
                <a:latin typeface="Roboto" panose="02000000000000000000" pitchFamily="2" charset="0"/>
              </a:rPr>
              <a:t>The word “Malewezi” means zebra stripes in Chichewa language in Malawi, Africa, where Rev. Justin was born and raised. After several years working for the United Nations agencies in Malawi, Rev Justin taught in a primary, secondary school and college in England. Then he became a university lecturer and researcher.</a:t>
            </a:r>
            <a:br>
              <a:rPr lang="en-GB" b="0" i="0" dirty="0">
                <a:solidFill>
                  <a:srgbClr val="707070"/>
                </a:solidFill>
                <a:effectLst/>
                <a:latin typeface="Roboto" panose="02000000000000000000" pitchFamily="2" charset="0"/>
              </a:rPr>
            </a:br>
            <a:r>
              <a:rPr lang="en-GB" b="0" i="0" dirty="0">
                <a:solidFill>
                  <a:srgbClr val="707070"/>
                </a:solidFill>
                <a:effectLst/>
                <a:latin typeface="Roboto" panose="02000000000000000000" pitchFamily="2" charset="0"/>
              </a:rPr>
              <a:t>More about his work can be seen on </a:t>
            </a:r>
            <a:r>
              <a:rPr lang="en-GB" b="0" i="0" dirty="0" err="1">
                <a:solidFill>
                  <a:srgbClr val="707070"/>
                </a:solidFill>
                <a:effectLst/>
                <a:latin typeface="Roboto" panose="02000000000000000000" pitchFamily="2" charset="0"/>
              </a:rPr>
              <a:t>www.malewezi.com</a:t>
            </a:r>
            <a:br>
              <a:rPr lang="en-GB" dirty="0"/>
            </a:b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2</a:t>
            </a:fld>
            <a:endParaRPr lang="en-US"/>
          </a:p>
        </p:txBody>
      </p:sp>
    </p:spTree>
    <p:extLst>
      <p:ext uri="{BB962C8B-B14F-4D97-AF65-F5344CB8AC3E}">
        <p14:creationId xmlns:p14="http://schemas.microsoft.com/office/powerpoint/2010/main" val="389103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Minion Pro" panose="02040503050306020203" pitchFamily="18" charset="0"/>
              </a:rPr>
              <a:t>There is a tendency that some white adults see black children to be older than they are. This is called </a:t>
            </a:r>
            <a:r>
              <a:rPr lang="en-GB" dirty="0" err="1">
                <a:effectLst/>
                <a:latin typeface="Minion Pro" panose="02040503050306020203" pitchFamily="18" charset="0"/>
              </a:rPr>
              <a:t>adultification</a:t>
            </a:r>
            <a:r>
              <a:rPr lang="en-GB" dirty="0">
                <a:effectLst/>
                <a:latin typeface="Minion Pro" panose="02040503050306020203" pitchFamily="18" charset="0"/>
              </a:rPr>
              <a:t>. It is common for black children, to receive unfair treatment from white  adults, at school, on the bus, on the street, by law enforcement and other places. </a:t>
            </a:r>
          </a:p>
          <a:p>
            <a:pPr algn="just"/>
            <a:endParaRPr lang="en-GB" dirty="0">
              <a:effectLst/>
              <a:latin typeface="Minion Pro" panose="02040503050306020203" pitchFamily="18" charset="0"/>
            </a:endParaRPr>
          </a:p>
          <a:p>
            <a:pPr algn="just"/>
            <a:r>
              <a:rPr lang="en-GB" dirty="0">
                <a:effectLst/>
                <a:latin typeface="Comic Sans MS" panose="030F0902030302020204" pitchFamily="66" charset="0"/>
              </a:rPr>
              <a:t>... Encourage the children to discuss, make comments and reflections. You can spend 5 min per slide.</a:t>
            </a:r>
          </a:p>
          <a:p>
            <a:pPr algn="just"/>
            <a:endParaRPr lang="en-GB" dirty="0">
              <a:effectLst/>
              <a:latin typeface="Comic Sans MS" panose="030F0902030302020204" pitchFamily="66" charset="0"/>
            </a:endParaRPr>
          </a:p>
          <a:p>
            <a:pPr algn="just"/>
            <a:r>
              <a:rPr lang="en-GB" dirty="0">
                <a:effectLst/>
                <a:latin typeface="Minion Pro" panose="02040503050306020203" pitchFamily="18" charset="0"/>
              </a:rPr>
              <a:t>You may conclude with … “All children are children. All adults must remember this.”</a:t>
            </a:r>
          </a:p>
          <a:p>
            <a:pPr algn="just"/>
            <a:endParaRPr lang="en-GB" dirty="0">
              <a:effectLst/>
              <a:latin typeface="Minion Pro" panose="02040503050306020203" pitchFamily="18" charset="0"/>
            </a:endParaRPr>
          </a:p>
          <a:p>
            <a:pPr algn="just"/>
            <a:endParaRPr lang="en-GB" dirty="0">
              <a:effectLst/>
              <a:latin typeface="Minion Pro" panose="02040503050306020203" pitchFamily="18" charset="0"/>
            </a:endParaRPr>
          </a:p>
          <a:p>
            <a:pPr algn="just"/>
            <a:endParaRPr lang="en-GB" dirty="0">
              <a:effectLst/>
              <a:latin typeface="Minion Pro" panose="02040503050306020203" pitchFamily="18" charset="0"/>
            </a:endParaRP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20</a:t>
            </a:fld>
            <a:endParaRPr lang="en-US"/>
          </a:p>
        </p:txBody>
      </p:sp>
    </p:spTree>
    <p:extLst>
      <p:ext uri="{BB962C8B-B14F-4D97-AF65-F5344CB8AC3E}">
        <p14:creationId xmlns:p14="http://schemas.microsoft.com/office/powerpoint/2010/main" val="244306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Philosophy for children discussion</a:t>
            </a:r>
            <a:br>
              <a:rPr lang="en-US" dirty="0"/>
            </a:br>
            <a:r>
              <a:rPr lang="en-US" dirty="0"/>
              <a:t>Children to sit in a circle facing each other</a:t>
            </a:r>
            <a:br>
              <a:rPr lang="en-US" dirty="0"/>
            </a:br>
            <a:r>
              <a:rPr lang="en-US" dirty="0"/>
              <a:t>When one person speaks others should listen. You may use a speaking soft toy, for only the holder of the toy speaks</a:t>
            </a:r>
          </a:p>
          <a:p>
            <a:r>
              <a:rPr lang="en-US" dirty="0"/>
              <a:t>Encourage children to build on each other’s comments, refrain to each other by name </a:t>
            </a:r>
          </a:p>
          <a:p>
            <a:endParaRPr lang="en-US" dirty="0"/>
          </a:p>
          <a:p>
            <a:r>
              <a:rPr lang="en-US" dirty="0"/>
              <a:t>Stop here for today … encourage the children to continue having this discussion at home.</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21</a:t>
            </a:fld>
            <a:endParaRPr lang="en-US"/>
          </a:p>
        </p:txBody>
      </p:sp>
    </p:spTree>
    <p:extLst>
      <p:ext uri="{BB962C8B-B14F-4D97-AF65-F5344CB8AC3E}">
        <p14:creationId xmlns:p14="http://schemas.microsoft.com/office/powerpoint/2010/main" val="108220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Comic Sans MS" panose="030F0902030302020204" pitchFamily="66" charset="0"/>
              </a:rPr>
              <a:t>Ignoring racism adds to racism, because racism is allowed to carry on as normal. We need to be a society that does not stand-by and watch a racist incident happening. Racism is unacceptable and we must always challenge it.</a:t>
            </a:r>
          </a:p>
          <a:p>
            <a:pPr algn="just"/>
            <a:endParaRPr lang="en-GB" dirty="0">
              <a:effectLst/>
              <a:latin typeface="Comic Sans MS" panose="030F0902030302020204" pitchFamily="66" charset="0"/>
            </a:endParaRPr>
          </a:p>
          <a:p>
            <a:pPr algn="just"/>
            <a:r>
              <a:rPr lang="en-GB" dirty="0">
                <a:effectLst/>
                <a:latin typeface="Comic Sans MS" panose="030F0902030302020204" pitchFamily="66" charset="0"/>
              </a:rPr>
              <a:t>To be anti-racist is to go against racism. This starts with firmly believing that we are all the same under our skin. We all belong to one race, the human race. We should therefore respect each other as equal people.</a:t>
            </a:r>
          </a:p>
          <a:p>
            <a:pPr algn="just"/>
            <a:br>
              <a:rPr lang="en-GB" dirty="0">
                <a:effectLst/>
                <a:latin typeface="Comic Sans MS" panose="030F0902030302020204" pitchFamily="66" charset="0"/>
              </a:rPr>
            </a:br>
            <a:endParaRPr lang="en-GB" dirty="0">
              <a:effectLst/>
              <a:latin typeface="Comic Sans MS" panose="030F0902030302020204" pitchFamily="66" charset="0"/>
            </a:endParaRPr>
          </a:p>
        </p:txBody>
      </p:sp>
      <p:sp>
        <p:nvSpPr>
          <p:cNvPr id="4" name="Slide Number Placeholder 3"/>
          <p:cNvSpPr>
            <a:spLocks noGrp="1"/>
          </p:cNvSpPr>
          <p:nvPr>
            <p:ph type="sldNum" sz="quarter" idx="5"/>
          </p:nvPr>
        </p:nvSpPr>
        <p:spPr/>
        <p:txBody>
          <a:bodyPr/>
          <a:lstStyle/>
          <a:p>
            <a:fld id="{91528A83-C5B1-CE42-A1A4-F6ABFF03D474}" type="slidenum">
              <a:rPr lang="en-US" smtClean="0"/>
              <a:t>22</a:t>
            </a:fld>
            <a:endParaRPr lang="en-US"/>
          </a:p>
        </p:txBody>
      </p:sp>
    </p:spTree>
    <p:extLst>
      <p:ext uri="{BB962C8B-B14F-4D97-AF65-F5344CB8AC3E}">
        <p14:creationId xmlns:p14="http://schemas.microsoft.com/office/powerpoint/2010/main" val="80249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Comic Sans MS" panose="030F0902030302020204" pitchFamily="66" charset="0"/>
              </a:rPr>
              <a:t>1- Firmly believe that although we look different, we are all the same under our skin. </a:t>
            </a:r>
          </a:p>
          <a:p>
            <a:pPr algn="just"/>
            <a:r>
              <a:rPr lang="en-GB" dirty="0">
                <a:effectLst/>
                <a:latin typeface="Comic Sans MS" panose="030F0902030302020204" pitchFamily="66" charset="0"/>
              </a:rPr>
              <a:t>2- Take time to think about negative things that you have heard repeatedly about race. Truly consider how wrong and unfair these statements are. Then repeatedly say to yourself true and kind statements about your race and others. Do this frequently to clean up your unconscious racial bias.</a:t>
            </a:r>
          </a:p>
          <a:p>
            <a:pPr algn="just"/>
            <a:r>
              <a:rPr lang="en-GB" dirty="0">
                <a:effectLst/>
                <a:latin typeface="Comic Sans MS" panose="030F0902030302020204" pitchFamily="66" charset="0"/>
              </a:rPr>
              <a:t>3- Talk to a person as a person and not a person of a certain skin colour. Sometimes we are afraid to talk to people of a different race because we might say the wrong thing. Talk to them beyond their skin colour or physical features. Talk to them about their interests, cultural identity, religion, geographical origin, language, literature and so on. </a:t>
            </a: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23</a:t>
            </a:fld>
            <a:endParaRPr lang="en-US"/>
          </a:p>
        </p:txBody>
      </p:sp>
    </p:spTree>
    <p:extLst>
      <p:ext uri="{BB962C8B-B14F-4D97-AF65-F5344CB8AC3E}">
        <p14:creationId xmlns:p14="http://schemas.microsoft.com/office/powerpoint/2010/main" val="110105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the children to keep talking about race</a:t>
            </a:r>
          </a:p>
        </p:txBody>
      </p:sp>
      <p:sp>
        <p:nvSpPr>
          <p:cNvPr id="4" name="Slide Number Placeholder 3"/>
          <p:cNvSpPr>
            <a:spLocks noGrp="1"/>
          </p:cNvSpPr>
          <p:nvPr>
            <p:ph type="sldNum" sz="quarter" idx="5"/>
          </p:nvPr>
        </p:nvSpPr>
        <p:spPr/>
        <p:txBody>
          <a:bodyPr/>
          <a:lstStyle/>
          <a:p>
            <a:fld id="{91528A83-C5B1-CE42-A1A4-F6ABFF03D474}" type="slidenum">
              <a:rPr lang="en-US" smtClean="0"/>
              <a:t>24</a:t>
            </a:fld>
            <a:endParaRPr lang="en-US"/>
          </a:p>
        </p:txBody>
      </p:sp>
    </p:spTree>
    <p:extLst>
      <p:ext uri="{BB962C8B-B14F-4D97-AF65-F5344CB8AC3E}">
        <p14:creationId xmlns:p14="http://schemas.microsoft.com/office/powerpoint/2010/main" val="3715196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hide this slide</a:t>
            </a: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25</a:t>
            </a:fld>
            <a:endParaRPr lang="en-US"/>
          </a:p>
        </p:txBody>
      </p:sp>
    </p:spTree>
    <p:extLst>
      <p:ext uri="{BB962C8B-B14F-4D97-AF65-F5344CB8AC3E}">
        <p14:creationId xmlns:p14="http://schemas.microsoft.com/office/powerpoint/2010/main" val="47854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them have silent thinking time to privately jot down in one </a:t>
            </a:r>
            <a:r>
              <a:rPr lang="en-US" dirty="0" err="1"/>
              <a:t>colour</a:t>
            </a:r>
            <a:r>
              <a:rPr lang="en-US" dirty="0"/>
              <a:t>, in the middle of A4 piece of paper, their responses to the question displayed. We will come back to this later on day 5</a:t>
            </a:r>
          </a:p>
        </p:txBody>
      </p:sp>
      <p:sp>
        <p:nvSpPr>
          <p:cNvPr id="4" name="Slide Number Placeholder 3"/>
          <p:cNvSpPr>
            <a:spLocks noGrp="1"/>
          </p:cNvSpPr>
          <p:nvPr>
            <p:ph type="sldNum" sz="quarter" idx="5"/>
          </p:nvPr>
        </p:nvSpPr>
        <p:spPr/>
        <p:txBody>
          <a:bodyPr/>
          <a:lstStyle/>
          <a:p>
            <a:fld id="{91528A83-C5B1-CE42-A1A4-F6ABFF03D474}" type="slidenum">
              <a:rPr lang="en-US" smtClean="0"/>
              <a:t>3</a:t>
            </a:fld>
            <a:endParaRPr lang="en-US"/>
          </a:p>
        </p:txBody>
      </p:sp>
    </p:spTree>
    <p:extLst>
      <p:ext uri="{BB962C8B-B14F-4D97-AF65-F5344CB8AC3E}">
        <p14:creationId xmlns:p14="http://schemas.microsoft.com/office/powerpoint/2010/main" val="161201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effectLst/>
                <a:latin typeface="Comic Sans MS" panose="030F0902030302020204" pitchFamily="66" charset="0"/>
              </a:rPr>
              <a:t>Give 1 minute for discussions and then ask them to share their responses to the whole group. For  example, I can tell the Boy is black because ….  etc.</a:t>
            </a: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4</a:t>
            </a:fld>
            <a:endParaRPr lang="en-US"/>
          </a:p>
        </p:txBody>
      </p:sp>
    </p:spTree>
    <p:extLst>
      <p:ext uri="{BB962C8B-B14F-4D97-AF65-F5344CB8AC3E}">
        <p14:creationId xmlns:p14="http://schemas.microsoft.com/office/powerpoint/2010/main" val="149641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effectLst/>
                <a:latin typeface="Comic Sans MS" panose="030F0902030302020204" pitchFamily="66" charset="0"/>
              </a:rPr>
              <a:t>In the true sense, we all belong to </a:t>
            </a:r>
            <a:r>
              <a:rPr lang="en-GB" b="1" dirty="0">
                <a:effectLst/>
                <a:latin typeface="Comic Sans MS" panose="030F0902030302020204" pitchFamily="66" charset="0"/>
              </a:rPr>
              <a:t>one race, </a:t>
            </a:r>
            <a:r>
              <a:rPr lang="en-GB" dirty="0">
                <a:effectLst/>
                <a:latin typeface="Comic Sans MS" panose="030F0902030302020204" pitchFamily="66" charset="0"/>
              </a:rPr>
              <a:t>the </a:t>
            </a:r>
            <a:r>
              <a:rPr lang="en-GB" b="1" dirty="0">
                <a:effectLst/>
                <a:latin typeface="Comic Sans MS" panose="030F0902030302020204" pitchFamily="66" charset="0"/>
              </a:rPr>
              <a:t>human race</a:t>
            </a:r>
            <a:r>
              <a:rPr lang="en-GB" dirty="0">
                <a:effectLst/>
                <a:latin typeface="Comic Sans MS" panose="030F0902030302020204" pitchFamily="66" charset="0"/>
              </a:rPr>
              <a:t>. We are all the same under our skin and that is what makes us belong to the same human race. </a:t>
            </a:r>
          </a:p>
          <a:p>
            <a:pPr marL="171450" indent="-171450" algn="just">
              <a:buFont typeface="Arial" panose="020B0604020202020204" pitchFamily="34" charset="0"/>
              <a:buChar char="•"/>
            </a:pPr>
            <a:r>
              <a:rPr lang="en-GB" dirty="0">
                <a:effectLst/>
                <a:latin typeface="Comic Sans MS" panose="030F0902030302020204" pitchFamily="66" charset="0"/>
              </a:rPr>
              <a:t>As a society we are stuck with the word “race” and we use it </a:t>
            </a:r>
            <a:r>
              <a:rPr lang="en-GB" b="1" dirty="0">
                <a:effectLst/>
                <a:latin typeface="Comic Sans MS" panose="030F0902030302020204" pitchFamily="66" charset="0"/>
              </a:rPr>
              <a:t>anyway</a:t>
            </a:r>
            <a:r>
              <a:rPr lang="en-GB" dirty="0">
                <a:effectLst/>
                <a:latin typeface="Comic Sans MS" panose="030F0902030302020204" pitchFamily="66" charset="0"/>
              </a:rPr>
              <a:t> to describe people according to the colour of their skins and other physical features.</a:t>
            </a: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5</a:t>
            </a:fld>
            <a:endParaRPr lang="en-US"/>
          </a:p>
        </p:txBody>
      </p:sp>
    </p:spTree>
    <p:extLst>
      <p:ext uri="{BB962C8B-B14F-4D97-AF65-F5344CB8AC3E}">
        <p14:creationId xmlns:p14="http://schemas.microsoft.com/office/powerpoint/2010/main" val="353576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word “Black” can be used twice</a:t>
            </a:r>
          </a:p>
          <a:p>
            <a:pPr marL="171450" indent="-171450">
              <a:buFont typeface="Arial" panose="020B0604020202020204" pitchFamily="34" charset="0"/>
              <a:buChar char="•"/>
            </a:pPr>
            <a:r>
              <a:rPr lang="en-US" dirty="0"/>
              <a:t>Ethnicity tells us a bit more than the </a:t>
            </a:r>
            <a:r>
              <a:rPr lang="en-US" dirty="0" err="1"/>
              <a:t>colour</a:t>
            </a:r>
            <a:r>
              <a:rPr lang="en-US" dirty="0"/>
              <a:t> of their skin (race)</a:t>
            </a:r>
          </a:p>
          <a:p>
            <a:pPr marL="171450" indent="-171450">
              <a:buFont typeface="Arial" panose="020B0604020202020204" pitchFamily="34" charset="0"/>
              <a:buChar char="•"/>
            </a:pPr>
            <a:r>
              <a:rPr lang="en-GB" dirty="0">
                <a:effectLst/>
                <a:latin typeface="Comic Sans MS"/>
              </a:rPr>
              <a:t>The term ethnicity describes a group of people who share the same cultural identity, such as geographical origin, common language and religion</a:t>
            </a:r>
          </a:p>
          <a:p>
            <a:pPr marL="171450" indent="-171450">
              <a:buFont typeface="Arial" panose="020B0604020202020204" pitchFamily="34" charset="0"/>
              <a:buChar char="•"/>
            </a:pPr>
            <a:r>
              <a:rPr lang="en-GB" dirty="0">
                <a:effectLst/>
                <a:latin typeface="Comic Sans MS"/>
              </a:rPr>
              <a:t>We can describe or identify each other by race or ethnicity, but the best way is by … </a:t>
            </a:r>
            <a:endParaRPr lang="en-GB" dirty="0">
              <a:latin typeface="Comic Sans MS"/>
            </a:endParaRPr>
          </a:p>
        </p:txBody>
      </p:sp>
      <p:sp>
        <p:nvSpPr>
          <p:cNvPr id="4" name="Slide Number Placeholder 3"/>
          <p:cNvSpPr>
            <a:spLocks noGrp="1"/>
          </p:cNvSpPr>
          <p:nvPr>
            <p:ph type="sldNum" sz="quarter" idx="5"/>
          </p:nvPr>
        </p:nvSpPr>
        <p:spPr/>
        <p:txBody>
          <a:bodyPr/>
          <a:lstStyle/>
          <a:p>
            <a:fld id="{91528A83-C5B1-CE42-A1A4-F6ABFF03D474}" type="slidenum">
              <a:rPr lang="en-US" smtClean="0"/>
              <a:t>6</a:t>
            </a:fld>
            <a:endParaRPr lang="en-US"/>
          </a:p>
        </p:txBody>
      </p:sp>
    </p:spTree>
    <p:extLst>
      <p:ext uri="{BB962C8B-B14F-4D97-AF65-F5344CB8AC3E}">
        <p14:creationId xmlns:p14="http://schemas.microsoft.com/office/powerpoint/2010/main" val="376059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name</a:t>
            </a: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7</a:t>
            </a:fld>
            <a:endParaRPr lang="en-US"/>
          </a:p>
        </p:txBody>
      </p:sp>
    </p:spTree>
    <p:extLst>
      <p:ext uri="{BB962C8B-B14F-4D97-AF65-F5344CB8AC3E}">
        <p14:creationId xmlns:p14="http://schemas.microsoft.com/office/powerpoint/2010/main" val="119125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Philosophy for children (P4C) discussion</a:t>
            </a:r>
            <a:br>
              <a:rPr lang="en-US" dirty="0"/>
            </a:br>
            <a:r>
              <a:rPr lang="en-US" dirty="0"/>
              <a:t>Children to sit in a circle facing each other</a:t>
            </a:r>
            <a:br>
              <a:rPr lang="en-US" dirty="0"/>
            </a:br>
            <a:r>
              <a:rPr lang="en-US" dirty="0"/>
              <a:t>When one person speaks others should listen. You may use a speaking soft toy, for only the holder of the toy speaks</a:t>
            </a:r>
          </a:p>
          <a:p>
            <a:r>
              <a:rPr lang="en-US" dirty="0"/>
              <a:t>Encourage children to build on each other’s comments, refrain to each other by name </a:t>
            </a:r>
          </a:p>
          <a:p>
            <a:endParaRPr lang="en-US" dirty="0"/>
          </a:p>
          <a:p>
            <a:r>
              <a:rPr lang="en-US" dirty="0"/>
              <a:t>Stop here for today … encourage the children to continue having this discussion at home.</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8</a:t>
            </a:fld>
            <a:endParaRPr lang="en-US"/>
          </a:p>
        </p:txBody>
      </p:sp>
    </p:spTree>
    <p:extLst>
      <p:ext uri="{BB962C8B-B14F-4D97-AF65-F5344CB8AC3E}">
        <p14:creationId xmlns:p14="http://schemas.microsoft.com/office/powerpoint/2010/main" val="316551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effectLst/>
                <a:latin typeface="Comic Sans MS"/>
              </a:rPr>
              <a:t>Some people think that despite us being the same under our skin, others ‘races’ are better than the rest.</a:t>
            </a:r>
            <a:r>
              <a:rPr lang="en-GB" dirty="0">
                <a:latin typeface="Comic Sans MS"/>
              </a:rPr>
              <a:t>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latin typeface="Comic Sans MS" panose="030F0902030302020204" pitchFamily="66" charset="0"/>
              </a:rPr>
              <a:t>This can be in form of a thought, attitude, action, policy, or institution.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latin typeface="Comic Sans MS" panose="030F0902030302020204" pitchFamily="66" charset="0"/>
              </a:rPr>
              <a:t>For the people who are regarded inferior, racism leads to </a:t>
            </a:r>
            <a:r>
              <a:rPr lang="en-GB" b="1" dirty="0">
                <a:effectLst/>
                <a:latin typeface="Comic Sans MS" panose="030F0902030302020204" pitchFamily="66" charset="0"/>
              </a:rPr>
              <a:t>hurt and suffering</a:t>
            </a:r>
            <a:r>
              <a:rPr lang="en-GB" dirty="0">
                <a:effectLst/>
                <a:latin typeface="Comic Sans MS" panose="030F0902030302020204" pitchFamily="66" charset="0"/>
              </a:rPr>
              <a:t>. That is </a:t>
            </a:r>
            <a:r>
              <a:rPr lang="en-GB" b="1" dirty="0">
                <a:effectLst/>
                <a:latin typeface="Comic Sans MS" panose="030F0902030302020204" pitchFamily="66" charset="0"/>
              </a:rPr>
              <a:t>racism.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latin typeface="Comic Sans MS" panose="030F0902030302020204" pitchFamily="66" charset="0"/>
              </a:rPr>
              <a:t>Sometimes, when people are hurt by racism for a long time, they start to believe that they are indeed inferior. This is called i</a:t>
            </a:r>
            <a:r>
              <a:rPr lang="en-GB" b="1" dirty="0">
                <a:effectLst/>
                <a:latin typeface="Comic Sans MS" panose="030F0902030302020204" pitchFamily="66" charset="0"/>
              </a:rPr>
              <a:t>nternalised racism</a:t>
            </a:r>
            <a:r>
              <a:rPr lang="en-GB" dirty="0">
                <a:effectLst/>
                <a:latin typeface="Comic Sans MS" panose="030F09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Comic Sans MS" panose="030F0902030302020204" pitchFamily="66" charset="0"/>
            </a:endParaRPr>
          </a:p>
          <a:p>
            <a:endParaRPr lang="en-US" dirty="0"/>
          </a:p>
        </p:txBody>
      </p:sp>
      <p:sp>
        <p:nvSpPr>
          <p:cNvPr id="4" name="Slide Number Placeholder 3"/>
          <p:cNvSpPr>
            <a:spLocks noGrp="1"/>
          </p:cNvSpPr>
          <p:nvPr>
            <p:ph type="sldNum" sz="quarter" idx="5"/>
          </p:nvPr>
        </p:nvSpPr>
        <p:spPr/>
        <p:txBody>
          <a:bodyPr/>
          <a:lstStyle/>
          <a:p>
            <a:fld id="{91528A83-C5B1-CE42-A1A4-F6ABFF03D474}" type="slidenum">
              <a:rPr lang="en-US" smtClean="0"/>
              <a:t>9</a:t>
            </a:fld>
            <a:endParaRPr lang="en-US"/>
          </a:p>
        </p:txBody>
      </p:sp>
    </p:spTree>
    <p:extLst>
      <p:ext uri="{BB962C8B-B14F-4D97-AF65-F5344CB8AC3E}">
        <p14:creationId xmlns:p14="http://schemas.microsoft.com/office/powerpoint/2010/main" val="154505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0833-64C6-1170-4618-AF0F4434C7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095277-4DB7-FC94-B4A3-99818FFA5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F947BD5-D4CE-0566-4719-09F667BE9EC4}"/>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5" name="Footer Placeholder 4">
            <a:extLst>
              <a:ext uri="{FF2B5EF4-FFF2-40B4-BE49-F238E27FC236}">
                <a16:creationId xmlns:a16="http://schemas.microsoft.com/office/drawing/2014/main" id="{4B8513DE-2DDC-B199-382F-1BA7FD54C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8787F-4E36-958F-255B-1C7842BF3281}"/>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188854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6DAC-F70C-89F0-0853-2D7177FBB37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D8F8BA-9C82-F641-981C-162987FF9E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53D83F-7852-F2BC-3BDC-F2890E9F8C74}"/>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5" name="Footer Placeholder 4">
            <a:extLst>
              <a:ext uri="{FF2B5EF4-FFF2-40B4-BE49-F238E27FC236}">
                <a16:creationId xmlns:a16="http://schemas.microsoft.com/office/drawing/2014/main" id="{4DA9B167-C49C-DA83-AFE2-EA28F25E4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F263D-E46E-731A-D1B4-D5D97526AD23}"/>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420590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1BEAD-51E6-5BDF-DC6F-A9BF2AE2485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BA24FD-5C06-179A-FA9D-871B893E3B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344AA9-58BF-8939-4E96-6E560F40D57F}"/>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5" name="Footer Placeholder 4">
            <a:extLst>
              <a:ext uri="{FF2B5EF4-FFF2-40B4-BE49-F238E27FC236}">
                <a16:creationId xmlns:a16="http://schemas.microsoft.com/office/drawing/2014/main" id="{123BF612-7CA4-8A65-F2E5-53CC8FCEA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CC746-9D21-7595-83AE-7990955467C6}"/>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417685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17EF-6A97-7040-F7F5-4E7AACBF8C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5E8D88-5F7E-B93F-9464-2169CF89B4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C8C6C3-C0BC-E034-80ED-9EC7FA6D9876}"/>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5" name="Footer Placeholder 4">
            <a:extLst>
              <a:ext uri="{FF2B5EF4-FFF2-40B4-BE49-F238E27FC236}">
                <a16:creationId xmlns:a16="http://schemas.microsoft.com/office/drawing/2014/main" id="{00A942AC-3C41-3FBB-8DF5-ECEF8FDB8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00C52-2E27-4A32-6063-99CA4B4FB37F}"/>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36252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4FEC-CC92-EDD3-AC93-22A772D70A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D84023-931E-3FF2-381B-0719F6B25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8987B3-D81D-D91D-49CD-12B413DB8893}"/>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5" name="Footer Placeholder 4">
            <a:extLst>
              <a:ext uri="{FF2B5EF4-FFF2-40B4-BE49-F238E27FC236}">
                <a16:creationId xmlns:a16="http://schemas.microsoft.com/office/drawing/2014/main" id="{D0A093D8-BA59-C9F9-9842-5FDA496B9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8892B-4E9F-562E-EB74-ECC237D99906}"/>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39969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D427-F9A8-51E5-367E-DA11974A5E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08B556-0AAD-C020-34DD-DEE06D9147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543FF7-AFAF-12F4-0C0D-5779FBA714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068706A-A5D1-6E6C-4C26-00B33F97A966}"/>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6" name="Footer Placeholder 5">
            <a:extLst>
              <a:ext uri="{FF2B5EF4-FFF2-40B4-BE49-F238E27FC236}">
                <a16:creationId xmlns:a16="http://schemas.microsoft.com/office/drawing/2014/main" id="{1741EBDF-E515-BFBC-BA7C-DF6B2A332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0112B-304B-0CE3-5E6A-17B65FF8410E}"/>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342954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BE0F-479E-0ACE-9383-A92BC744AA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6C5CB0-806E-73E9-0593-8A8925775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D338DBF-6F8D-9CD0-8DA1-AE12FC98BC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E2B5A7A-4C8D-C273-8389-C36446D706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FAFAEC-968E-6A6B-CA81-2940F3B779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A3EE84-A342-6CE4-21F8-350BBEA561B4}"/>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8" name="Footer Placeholder 7">
            <a:extLst>
              <a:ext uri="{FF2B5EF4-FFF2-40B4-BE49-F238E27FC236}">
                <a16:creationId xmlns:a16="http://schemas.microsoft.com/office/drawing/2014/main" id="{773DB0E4-FFCD-744C-6F14-36FA285DF1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6A559D-01BD-D0BE-BABF-53DBB8701053}"/>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113105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EFBA-53F1-E44E-70BA-D479FF604E9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BAB23C-9993-AEEA-6F3E-7FC9E08FE281}"/>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4" name="Footer Placeholder 3">
            <a:extLst>
              <a:ext uri="{FF2B5EF4-FFF2-40B4-BE49-F238E27FC236}">
                <a16:creationId xmlns:a16="http://schemas.microsoft.com/office/drawing/2014/main" id="{CE2D5F43-89D7-E84C-A867-C5F39DD73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78E96-5C5F-0CC6-E944-831C49231821}"/>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354572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34D7A-EDDC-9236-34CD-9DF7C5D9A086}"/>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3" name="Footer Placeholder 2">
            <a:extLst>
              <a:ext uri="{FF2B5EF4-FFF2-40B4-BE49-F238E27FC236}">
                <a16:creationId xmlns:a16="http://schemas.microsoft.com/office/drawing/2014/main" id="{B1977B74-BCA1-C69A-A1FE-ED881C33AD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3FEC88-9ACF-89D3-805A-1C65CACC607F}"/>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370629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5366-46F2-606D-FB66-C46FDCC928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E4D361E-2099-96A7-B1B0-6E8FE7A3F6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4A8F70-DB90-92DD-0683-06752AB3A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90D939-A54E-4BFC-FEAB-3C8A872F990C}"/>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6" name="Footer Placeholder 5">
            <a:extLst>
              <a:ext uri="{FF2B5EF4-FFF2-40B4-BE49-F238E27FC236}">
                <a16:creationId xmlns:a16="http://schemas.microsoft.com/office/drawing/2014/main" id="{FFAA44E1-61EA-B8C8-DA1E-406792663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EE9025-4A54-F523-04F6-3C18CBE127D2}"/>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362108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5625-F8C4-7821-D10E-0D61EEF45C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88EF4CD-FFF5-66DC-8519-91A409FE6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D1D3CA-EDF8-E44B-B7F0-F04D5AEDE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CD76B0-3373-5CA2-6260-4EC43ECA505F}"/>
              </a:ext>
            </a:extLst>
          </p:cNvPr>
          <p:cNvSpPr>
            <a:spLocks noGrp="1"/>
          </p:cNvSpPr>
          <p:nvPr>
            <p:ph type="dt" sz="half" idx="10"/>
          </p:nvPr>
        </p:nvSpPr>
        <p:spPr/>
        <p:txBody>
          <a:bodyPr/>
          <a:lstStyle/>
          <a:p>
            <a:fld id="{D868ABFF-1953-A441-B12D-D5E227FE0949}" type="datetimeFigureOut">
              <a:rPr lang="en-US" smtClean="0"/>
              <a:t>2/2/25</a:t>
            </a:fld>
            <a:endParaRPr lang="en-US"/>
          </a:p>
        </p:txBody>
      </p:sp>
      <p:sp>
        <p:nvSpPr>
          <p:cNvPr id="6" name="Footer Placeholder 5">
            <a:extLst>
              <a:ext uri="{FF2B5EF4-FFF2-40B4-BE49-F238E27FC236}">
                <a16:creationId xmlns:a16="http://schemas.microsoft.com/office/drawing/2014/main" id="{E4655725-1E91-D989-0FAB-5C124E34C4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3585A-2476-C57F-7114-78D5E73F0B99}"/>
              </a:ext>
            </a:extLst>
          </p:cNvPr>
          <p:cNvSpPr>
            <a:spLocks noGrp="1"/>
          </p:cNvSpPr>
          <p:nvPr>
            <p:ph type="sldNum" sz="quarter" idx="12"/>
          </p:nvPr>
        </p:nvSpPr>
        <p:spPr/>
        <p:txBody>
          <a:bodyPr/>
          <a:lstStyle/>
          <a:p>
            <a:fld id="{F1EA99AE-22A4-744F-85F6-EF277B8006BF}" type="slidenum">
              <a:rPr lang="en-US" smtClean="0"/>
              <a:t>‹#›</a:t>
            </a:fld>
            <a:endParaRPr lang="en-US"/>
          </a:p>
        </p:txBody>
      </p:sp>
    </p:spTree>
    <p:extLst>
      <p:ext uri="{BB962C8B-B14F-4D97-AF65-F5344CB8AC3E}">
        <p14:creationId xmlns:p14="http://schemas.microsoft.com/office/powerpoint/2010/main" val="241681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9B1D2-3456-52CA-5FF7-B4B2E9BCD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733E2F-AD54-FB83-CAA8-F83B66096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FC82F5-66AD-BFC1-893C-FE368199F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8ABFF-1953-A441-B12D-D5E227FE0949}" type="datetimeFigureOut">
              <a:rPr lang="en-US" smtClean="0"/>
              <a:t>2/2/25</a:t>
            </a:fld>
            <a:endParaRPr lang="en-US"/>
          </a:p>
        </p:txBody>
      </p:sp>
      <p:sp>
        <p:nvSpPr>
          <p:cNvPr id="5" name="Footer Placeholder 4">
            <a:extLst>
              <a:ext uri="{FF2B5EF4-FFF2-40B4-BE49-F238E27FC236}">
                <a16:creationId xmlns:a16="http://schemas.microsoft.com/office/drawing/2014/main" id="{312608B9-C6C5-657A-A0AE-C3B2A40F8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1EDDB-CAC0-26C7-726D-077B7A151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A99AE-22A4-744F-85F6-EF277B8006BF}" type="slidenum">
              <a:rPr lang="en-US" smtClean="0"/>
              <a:t>‹#›</a:t>
            </a:fld>
            <a:endParaRPr lang="en-US"/>
          </a:p>
        </p:txBody>
      </p:sp>
    </p:spTree>
    <p:extLst>
      <p:ext uri="{BB962C8B-B14F-4D97-AF65-F5344CB8AC3E}">
        <p14:creationId xmlns:p14="http://schemas.microsoft.com/office/powerpoint/2010/main" val="362704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malewezi.com/"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forms.office.com/e/wAmpGkA1tw?origin=lprLink" TargetMode="External"/><Relationship Id="rId5" Type="http://schemas.openxmlformats.org/officeDocument/2006/relationships/image" Target="../media/image2.png"/><Relationship Id="rId4" Type="http://schemas.openxmlformats.org/officeDocument/2006/relationships/hyperlink" Target="mailto:j.malewezi@rcaol.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1D9B-AF0E-7D4C-B973-B849F26B2AE9}"/>
              </a:ext>
            </a:extLst>
          </p:cNvPr>
          <p:cNvSpPr>
            <a:spLocks noGrp="1"/>
          </p:cNvSpPr>
          <p:nvPr>
            <p:ph type="title"/>
          </p:nvPr>
        </p:nvSpPr>
        <p:spPr/>
        <p:txBody>
          <a:bodyPr>
            <a:normAutofit/>
          </a:bodyPr>
          <a:lstStyle/>
          <a:p>
            <a:r>
              <a:rPr lang="en-US" sz="4000" dirty="0">
                <a:latin typeface="Franklin Gothic Medium" panose="020B0603020102020204" pitchFamily="34" charset="0"/>
                <a:ea typeface="+mn-ea"/>
                <a:cs typeface="+mn-cs"/>
              </a:rPr>
              <a:t>Dear Teacher</a:t>
            </a:r>
          </a:p>
        </p:txBody>
      </p:sp>
      <p:sp>
        <p:nvSpPr>
          <p:cNvPr id="4" name="Content Placeholder 3">
            <a:extLst>
              <a:ext uri="{FF2B5EF4-FFF2-40B4-BE49-F238E27FC236}">
                <a16:creationId xmlns:a16="http://schemas.microsoft.com/office/drawing/2014/main" id="{A487B05F-E799-BC44-ACCC-2C8076B42423}"/>
              </a:ext>
            </a:extLst>
          </p:cNvPr>
          <p:cNvSpPr>
            <a:spLocks noGrp="1"/>
          </p:cNvSpPr>
          <p:nvPr>
            <p:ph sz="half" idx="1"/>
          </p:nvPr>
        </p:nvSpPr>
        <p:spPr>
          <a:xfrm>
            <a:off x="838200" y="1781298"/>
            <a:ext cx="4968834" cy="4548249"/>
          </a:xfrm>
        </p:spPr>
        <p:txBody>
          <a:bodyPr>
            <a:normAutofit fontScale="55000" lnSpcReduction="20000"/>
          </a:bodyPr>
          <a:lstStyle/>
          <a:p>
            <a:pPr marL="0" indent="0" algn="just">
              <a:lnSpc>
                <a:spcPct val="120000"/>
              </a:lnSpc>
              <a:buNone/>
            </a:pPr>
            <a:r>
              <a:rPr lang="en-US" dirty="0"/>
              <a:t>Thank you for taking your time to facilitate the “Let’s talk about race” training to your class. </a:t>
            </a:r>
          </a:p>
          <a:p>
            <a:pPr marL="0" indent="0" algn="just">
              <a:lnSpc>
                <a:spcPct val="120000"/>
              </a:lnSpc>
              <a:buNone/>
            </a:pPr>
            <a:r>
              <a:rPr lang="en-US" dirty="0"/>
              <a:t>The following slides come with teacher notes below each slide. Please feel free to edit and </a:t>
            </a:r>
            <a:r>
              <a:rPr lang="en-GB" b="0" i="0" dirty="0">
                <a:solidFill>
                  <a:srgbClr val="001D35"/>
                </a:solidFill>
                <a:effectLst/>
                <a:latin typeface="Google Sans"/>
              </a:rPr>
              <a:t>personalise </a:t>
            </a:r>
            <a:r>
              <a:rPr lang="en-US" dirty="0"/>
              <a:t>for your class. </a:t>
            </a:r>
          </a:p>
          <a:p>
            <a:pPr marL="0" indent="0" algn="just">
              <a:lnSpc>
                <a:spcPct val="120000"/>
              </a:lnSpc>
              <a:buNone/>
            </a:pPr>
            <a:r>
              <a:rPr lang="en-US" dirty="0"/>
              <a:t>As the vocabulary and concepts are being introduced, please give time for the children to have discussions.  Encourage them to use the words which they have learned. Most importantly, I hope that your children will reflect, </a:t>
            </a:r>
            <a:br>
              <a:rPr lang="en-US" dirty="0"/>
            </a:br>
            <a:r>
              <a:rPr lang="en-US" dirty="0"/>
              <a:t>think deeply and apply their gained knowledge to their lives. </a:t>
            </a:r>
          </a:p>
          <a:p>
            <a:pPr marL="0" indent="0" algn="just">
              <a:lnSpc>
                <a:spcPct val="120000"/>
              </a:lnSpc>
              <a:buNone/>
            </a:pPr>
            <a:r>
              <a:rPr lang="en-US" dirty="0"/>
              <a:t>As this training </a:t>
            </a:r>
            <a:r>
              <a:rPr lang="en-GB" b="0" i="0" dirty="0">
                <a:solidFill>
                  <a:srgbClr val="001D35"/>
                </a:solidFill>
                <a:effectLst/>
                <a:latin typeface="Google Sans"/>
              </a:rPr>
              <a:t>program</a:t>
            </a:r>
            <a:r>
              <a:rPr lang="en-US" dirty="0"/>
              <a:t> is for five days, taking about 20 minutes per day, I hope that at the end of the training, the children can continue to have discissions and take action for racial justice.  </a:t>
            </a:r>
          </a:p>
        </p:txBody>
      </p:sp>
      <p:sp>
        <p:nvSpPr>
          <p:cNvPr id="5" name="Content Placeholder 4">
            <a:extLst>
              <a:ext uri="{FF2B5EF4-FFF2-40B4-BE49-F238E27FC236}">
                <a16:creationId xmlns:a16="http://schemas.microsoft.com/office/drawing/2014/main" id="{1EB03121-89B5-6347-A27F-D45E20C18E6C}"/>
              </a:ext>
            </a:extLst>
          </p:cNvPr>
          <p:cNvSpPr>
            <a:spLocks noGrp="1"/>
          </p:cNvSpPr>
          <p:nvPr>
            <p:ph sz="half" idx="2"/>
          </p:nvPr>
        </p:nvSpPr>
        <p:spPr>
          <a:xfrm>
            <a:off x="6172200" y="1781298"/>
            <a:ext cx="5181600" cy="3332773"/>
          </a:xfrm>
        </p:spPr>
        <p:txBody>
          <a:bodyPr>
            <a:normAutofit fontScale="55000" lnSpcReduction="20000"/>
          </a:bodyPr>
          <a:lstStyle/>
          <a:p>
            <a:pPr marL="0" indent="0" algn="just">
              <a:lnSpc>
                <a:spcPct val="120000"/>
              </a:lnSpc>
              <a:buNone/>
            </a:pPr>
            <a:r>
              <a:rPr lang="en-US" dirty="0"/>
              <a:t>You can download a free printable certificate template and display board. You can also take part in follow up activities from my website www.malewezi.com</a:t>
            </a:r>
          </a:p>
          <a:p>
            <a:pPr marL="0" indent="0" algn="just">
              <a:lnSpc>
                <a:spcPct val="120000"/>
              </a:lnSpc>
              <a:buNone/>
            </a:pPr>
            <a:r>
              <a:rPr lang="en-US" dirty="0"/>
              <a:t>To give feedback on the effectiveness of this </a:t>
            </a:r>
            <a:r>
              <a:rPr lang="en-GB" b="0" i="0" dirty="0">
                <a:solidFill>
                  <a:srgbClr val="001D35"/>
                </a:solidFill>
                <a:effectLst/>
                <a:latin typeface="Google Sans"/>
              </a:rPr>
              <a:t>program</a:t>
            </a:r>
            <a:r>
              <a:rPr lang="en-US" b="0" i="0" dirty="0">
                <a:solidFill>
                  <a:srgbClr val="001D35"/>
                </a:solidFill>
                <a:effectLst/>
                <a:latin typeface="Google Sans"/>
              </a:rPr>
              <a:t>, pleas</a:t>
            </a:r>
            <a:r>
              <a:rPr lang="en-US" dirty="0">
                <a:solidFill>
                  <a:srgbClr val="001D35"/>
                </a:solidFill>
                <a:latin typeface="Google Sans"/>
              </a:rPr>
              <a:t>e scan the </a:t>
            </a:r>
            <a:r>
              <a:rPr lang="en-US" dirty="0"/>
              <a:t> QR code  or click on the link on the last slide.</a:t>
            </a:r>
          </a:p>
          <a:p>
            <a:pPr marL="0" indent="0" algn="just">
              <a:lnSpc>
                <a:spcPct val="120000"/>
              </a:lnSpc>
              <a:buNone/>
            </a:pPr>
            <a:r>
              <a:rPr lang="en-US" dirty="0"/>
              <a:t>Kind regards and blessings, </a:t>
            </a:r>
          </a:p>
          <a:p>
            <a:pPr marL="0" indent="0" algn="just">
              <a:lnSpc>
                <a:spcPct val="120000"/>
              </a:lnSpc>
              <a:buNone/>
            </a:pPr>
            <a:endParaRPr lang="en-US" dirty="0"/>
          </a:p>
          <a:p>
            <a:pPr marL="0" indent="0" algn="just">
              <a:lnSpc>
                <a:spcPct val="120000"/>
              </a:lnSpc>
              <a:buNone/>
            </a:pPr>
            <a:endParaRPr lang="en-US" dirty="0"/>
          </a:p>
        </p:txBody>
      </p:sp>
      <p:pic>
        <p:nvPicPr>
          <p:cNvPr id="3074" name="Picture 2">
            <a:extLst>
              <a:ext uri="{FF2B5EF4-FFF2-40B4-BE49-F238E27FC236}">
                <a16:creationId xmlns:a16="http://schemas.microsoft.com/office/drawing/2014/main" id="{29E11D78-6C5D-9B45-A1AD-07072998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3518253"/>
            <a:ext cx="1799795" cy="159581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D9EACA4-6D69-8442-847C-B0A522C6DB59}"/>
              </a:ext>
            </a:extLst>
          </p:cNvPr>
          <p:cNvGrpSpPr/>
          <p:nvPr/>
        </p:nvGrpSpPr>
        <p:grpSpPr>
          <a:xfrm>
            <a:off x="7762197" y="3737166"/>
            <a:ext cx="4033737" cy="1592349"/>
            <a:chOff x="7514798" y="3515096"/>
            <a:chExt cx="4033737" cy="1592349"/>
          </a:xfrm>
        </p:grpSpPr>
        <p:sp>
          <p:nvSpPr>
            <p:cNvPr id="9" name="TextBox 8">
              <a:extLst>
                <a:ext uri="{FF2B5EF4-FFF2-40B4-BE49-F238E27FC236}">
                  <a16:creationId xmlns:a16="http://schemas.microsoft.com/office/drawing/2014/main" id="{F5AD1551-0281-FE41-A57F-01369563F7AF}"/>
                </a:ext>
              </a:extLst>
            </p:cNvPr>
            <p:cNvSpPr txBox="1"/>
            <p:nvPr/>
          </p:nvSpPr>
          <p:spPr>
            <a:xfrm>
              <a:off x="7514798" y="4091782"/>
              <a:ext cx="4033737" cy="1015663"/>
            </a:xfrm>
            <a:prstGeom prst="rect">
              <a:avLst/>
            </a:prstGeom>
            <a:noFill/>
          </p:spPr>
          <p:txBody>
            <a:bodyPr wrap="square">
              <a:spAutoFit/>
            </a:bodyPr>
            <a:lstStyle/>
            <a:p>
              <a:r>
                <a:rPr lang="en-GB" b="1" i="0" dirty="0">
                  <a:solidFill>
                    <a:srgbClr val="151515"/>
                  </a:solidFill>
                  <a:effectLst/>
                  <a:latin typeface="Roboto" panose="020F0502020204030204" pitchFamily="34" charset="0"/>
                </a:rPr>
                <a:t>Rev. Dcn. Justin Malewezi Jnr.</a:t>
              </a:r>
              <a:br>
                <a:rPr lang="en-GB" dirty="0"/>
              </a:br>
              <a:r>
                <a:rPr lang="en-GB" sz="1400" b="0" i="0" dirty="0">
                  <a:effectLst/>
                  <a:latin typeface="Roboto" panose="02000000000000000000" pitchFamily="2" charset="0"/>
                </a:rPr>
                <a:t>FHEA Fellow, MRes, QTS, BA Hon, Cert PM</a:t>
              </a:r>
              <a:br>
                <a:rPr lang="en-GB" sz="1400" dirty="0"/>
              </a:br>
              <a:r>
                <a:rPr lang="en-GB" sz="1400" b="0" i="0" dirty="0">
                  <a:effectLst/>
                  <a:latin typeface="Roboto" panose="02000000000000000000" pitchFamily="2" charset="0"/>
                </a:rPr>
                <a:t>j.malewezi@rcaol.org.uk</a:t>
              </a:r>
            </a:p>
            <a:p>
              <a:r>
                <a:rPr lang="en-GB" sz="1400" dirty="0">
                  <a:latin typeface="Roboto" panose="02000000000000000000" pitchFamily="2" charset="0"/>
                </a:rPr>
                <a:t>www.malewezi.com</a:t>
              </a:r>
              <a:endParaRPr lang="en-US" dirty="0"/>
            </a:p>
          </p:txBody>
        </p:sp>
        <p:pic>
          <p:nvPicPr>
            <p:cNvPr id="3076" name="Picture 4" descr="Retina Logo">
              <a:extLst>
                <a:ext uri="{FF2B5EF4-FFF2-40B4-BE49-F238E27FC236}">
                  <a16:creationId xmlns:a16="http://schemas.microsoft.com/office/drawing/2014/main" id="{3FFB1275-ECC1-AB41-A3D7-CDF5CC8A8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197" y="3515096"/>
              <a:ext cx="2035701" cy="5766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462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42D000-1220-6844-A357-A2AD953C2F9F}"/>
              </a:ext>
            </a:extLst>
          </p:cNvPr>
          <p:cNvSpPr>
            <a:spLocks noGrp="1"/>
          </p:cNvSpPr>
          <p:nvPr>
            <p:ph type="title"/>
          </p:nvPr>
        </p:nvSpPr>
        <p:spPr>
          <a:xfrm>
            <a:off x="838200" y="742564"/>
            <a:ext cx="10515600" cy="1325563"/>
          </a:xfrm>
        </p:spPr>
        <p:txBody>
          <a:bodyPr>
            <a:normAutofit fontScale="90000"/>
          </a:bodyPr>
          <a:lstStyle/>
          <a:p>
            <a:pPr algn="ctr"/>
            <a:r>
              <a:rPr lang="en-GB" dirty="0">
                <a:latin typeface="Franklin Gothic Medium" panose="020B0603020102020204" pitchFamily="34" charset="0"/>
              </a:rPr>
              <a:t>Is this racism? Why? </a:t>
            </a:r>
            <a:br>
              <a:rPr lang="en-GB" sz="3200" dirty="0">
                <a:effectLst/>
                <a:latin typeface="Franklin Gothic Medium" panose="020B0603020102020204" pitchFamily="34" charset="0"/>
              </a:rPr>
            </a:br>
            <a:r>
              <a:rPr lang="en-GB" sz="3100" dirty="0">
                <a:latin typeface="Franklin Gothic Medium" panose="020B0603020102020204" pitchFamily="34" charset="0"/>
              </a:rPr>
              <a:t>Discuss with the person next to you.</a:t>
            </a:r>
            <a:br>
              <a:rPr lang="en-GB" dirty="0">
                <a:effectLst/>
                <a:latin typeface="Franklin Gothic Medium" panose="020B0603020102020204" pitchFamily="34" charset="0"/>
              </a:rPr>
            </a:br>
            <a:r>
              <a:rPr lang="en-GB" sz="3100" dirty="0">
                <a:latin typeface="Franklin Gothic Medium" panose="020B0603020102020204" pitchFamily="34" charset="0"/>
              </a:rPr>
              <a:t>Child (A) is making an insignificant and harmless but hurtful commenting about about the hair of child (B).</a:t>
            </a:r>
            <a:endParaRPr lang="en-US" dirty="0"/>
          </a:p>
        </p:txBody>
      </p:sp>
      <p:sp>
        <p:nvSpPr>
          <p:cNvPr id="12" name="TextBox 11">
            <a:extLst>
              <a:ext uri="{FF2B5EF4-FFF2-40B4-BE49-F238E27FC236}">
                <a16:creationId xmlns:a16="http://schemas.microsoft.com/office/drawing/2014/main" id="{9F725FDD-DDCF-AB40-886B-31AB0DFC6DFB}"/>
              </a:ext>
            </a:extLst>
          </p:cNvPr>
          <p:cNvSpPr txBox="1"/>
          <p:nvPr/>
        </p:nvSpPr>
        <p:spPr>
          <a:xfrm>
            <a:off x="3502569" y="3277358"/>
            <a:ext cx="642668" cy="523220"/>
          </a:xfrm>
          <a:prstGeom prst="rect">
            <a:avLst/>
          </a:prstGeom>
          <a:noFill/>
        </p:spPr>
        <p:txBody>
          <a:bodyPr wrap="square">
            <a:spAutoFit/>
          </a:bodyPr>
          <a:lstStyle/>
          <a:p>
            <a:r>
              <a:rPr lang="en-GB" sz="2800" dirty="0">
                <a:latin typeface="Franklin Gothic Medium" panose="020B0603020102020204" pitchFamily="34" charset="0"/>
              </a:rPr>
              <a:t>A</a:t>
            </a:r>
            <a:endParaRPr lang="en-US" sz="2800" dirty="0"/>
          </a:p>
        </p:txBody>
      </p:sp>
      <p:sp>
        <p:nvSpPr>
          <p:cNvPr id="13" name="TextBox 12">
            <a:extLst>
              <a:ext uri="{FF2B5EF4-FFF2-40B4-BE49-F238E27FC236}">
                <a16:creationId xmlns:a16="http://schemas.microsoft.com/office/drawing/2014/main" id="{B14D707F-7547-684F-B5A7-D228D4ECF44D}"/>
              </a:ext>
            </a:extLst>
          </p:cNvPr>
          <p:cNvSpPr txBox="1"/>
          <p:nvPr/>
        </p:nvSpPr>
        <p:spPr>
          <a:xfrm>
            <a:off x="7769857" y="3538968"/>
            <a:ext cx="642668" cy="523220"/>
          </a:xfrm>
          <a:prstGeom prst="rect">
            <a:avLst/>
          </a:prstGeom>
          <a:noFill/>
        </p:spPr>
        <p:txBody>
          <a:bodyPr wrap="square">
            <a:spAutoFit/>
          </a:bodyPr>
          <a:lstStyle/>
          <a:p>
            <a:r>
              <a:rPr lang="en-GB" sz="2800" dirty="0">
                <a:latin typeface="Franklin Gothic Medium" panose="020B0603020102020204" pitchFamily="34" charset="0"/>
              </a:rPr>
              <a:t>B</a:t>
            </a:r>
            <a:endParaRPr lang="en-US" sz="2800" dirty="0"/>
          </a:p>
        </p:txBody>
      </p:sp>
      <p:pic>
        <p:nvPicPr>
          <p:cNvPr id="3" name="Picture 2" descr="A drawing of a child touching another child's head&#10;&#10;Description automatically generated">
            <a:extLst>
              <a:ext uri="{FF2B5EF4-FFF2-40B4-BE49-F238E27FC236}">
                <a16:creationId xmlns:a16="http://schemas.microsoft.com/office/drawing/2014/main" id="{E1198A63-7697-8A44-A460-A21B31D6A23C}"/>
              </a:ext>
            </a:extLst>
          </p:cNvPr>
          <p:cNvPicPr>
            <a:picLocks noChangeAspect="1"/>
          </p:cNvPicPr>
          <p:nvPr/>
        </p:nvPicPr>
        <p:blipFill>
          <a:blip r:embed="rId3"/>
          <a:stretch>
            <a:fillRect/>
          </a:stretch>
        </p:blipFill>
        <p:spPr>
          <a:xfrm>
            <a:off x="3247926" y="2646608"/>
            <a:ext cx="5307988" cy="4211392"/>
          </a:xfrm>
          <a:prstGeom prst="rect">
            <a:avLst/>
          </a:prstGeom>
        </p:spPr>
      </p:pic>
      <p:sp>
        <p:nvSpPr>
          <p:cNvPr id="6" name="TextBox 5">
            <a:extLst>
              <a:ext uri="{FF2B5EF4-FFF2-40B4-BE49-F238E27FC236}">
                <a16:creationId xmlns:a16="http://schemas.microsoft.com/office/drawing/2014/main" id="{15C313CE-456E-7048-B7A1-C94276B00DA6}"/>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2</a:t>
            </a:r>
            <a:endParaRPr lang="en-US" dirty="0"/>
          </a:p>
        </p:txBody>
      </p:sp>
    </p:spTree>
    <p:extLst>
      <p:ext uri="{BB962C8B-B14F-4D97-AF65-F5344CB8AC3E}">
        <p14:creationId xmlns:p14="http://schemas.microsoft.com/office/powerpoint/2010/main" val="345202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42D000-1220-6844-A357-A2AD953C2F9F}"/>
              </a:ext>
            </a:extLst>
          </p:cNvPr>
          <p:cNvSpPr>
            <a:spLocks noGrp="1"/>
          </p:cNvSpPr>
          <p:nvPr>
            <p:ph type="title"/>
          </p:nvPr>
        </p:nvSpPr>
        <p:spPr>
          <a:xfrm>
            <a:off x="540247" y="1059150"/>
            <a:ext cx="3386959" cy="1701091"/>
          </a:xfrm>
        </p:spPr>
        <p:txBody>
          <a:bodyPr>
            <a:normAutofit/>
          </a:bodyPr>
          <a:lstStyle/>
          <a:p>
            <a:pPr algn="ctr"/>
            <a:r>
              <a:rPr lang="en-GB" sz="3100" dirty="0">
                <a:latin typeface="Franklin Gothic Medium" panose="020B0603020102020204" pitchFamily="34" charset="0"/>
              </a:rPr>
              <a:t>Where are you actually from?</a:t>
            </a:r>
            <a:endParaRPr lang="en-US" dirty="0"/>
          </a:p>
        </p:txBody>
      </p:sp>
      <p:sp>
        <p:nvSpPr>
          <p:cNvPr id="6" name="TextBox 5">
            <a:extLst>
              <a:ext uri="{FF2B5EF4-FFF2-40B4-BE49-F238E27FC236}">
                <a16:creationId xmlns:a16="http://schemas.microsoft.com/office/drawing/2014/main" id="{15C313CE-456E-7048-B7A1-C94276B00DA6}"/>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2</a:t>
            </a:r>
            <a:endParaRPr lang="en-US" dirty="0"/>
          </a:p>
        </p:txBody>
      </p:sp>
      <p:grpSp>
        <p:nvGrpSpPr>
          <p:cNvPr id="23" name="Group 22">
            <a:extLst>
              <a:ext uri="{FF2B5EF4-FFF2-40B4-BE49-F238E27FC236}">
                <a16:creationId xmlns:a16="http://schemas.microsoft.com/office/drawing/2014/main" id="{95C30BB7-A67D-4E40-9E13-140597AF43F5}"/>
              </a:ext>
            </a:extLst>
          </p:cNvPr>
          <p:cNvGrpSpPr/>
          <p:nvPr/>
        </p:nvGrpSpPr>
        <p:grpSpPr>
          <a:xfrm>
            <a:off x="4156841" y="607385"/>
            <a:ext cx="3386959" cy="1701091"/>
            <a:chOff x="4370414" y="242936"/>
            <a:chExt cx="3386959" cy="1701091"/>
          </a:xfrm>
        </p:grpSpPr>
        <p:sp>
          <p:nvSpPr>
            <p:cNvPr id="9" name="Title 9">
              <a:extLst>
                <a:ext uri="{FF2B5EF4-FFF2-40B4-BE49-F238E27FC236}">
                  <a16:creationId xmlns:a16="http://schemas.microsoft.com/office/drawing/2014/main" id="{65928DDE-4EDF-6F40-954B-8701CF9A06E6}"/>
                </a:ext>
              </a:extLst>
            </p:cNvPr>
            <p:cNvSpPr txBox="1">
              <a:spLocks/>
            </p:cNvSpPr>
            <p:nvPr/>
          </p:nvSpPr>
          <p:spPr>
            <a:xfrm>
              <a:off x="4370414" y="242936"/>
              <a:ext cx="3386959" cy="1701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dirty="0">
                  <a:latin typeface="Franklin Gothic Medium" panose="020B0603020102020204" pitchFamily="34" charset="0"/>
                </a:rPr>
                <a:t>You people …</a:t>
              </a:r>
              <a:endParaRPr lang="en-US" dirty="0"/>
            </a:p>
          </p:txBody>
        </p:sp>
        <p:sp>
          <p:nvSpPr>
            <p:cNvPr id="7" name="Rounded Rectangular Callout 6">
              <a:extLst>
                <a:ext uri="{FF2B5EF4-FFF2-40B4-BE49-F238E27FC236}">
                  <a16:creationId xmlns:a16="http://schemas.microsoft.com/office/drawing/2014/main" id="{31C51FC2-1E9D-3B4B-9109-8EEB35752B13}"/>
                </a:ext>
              </a:extLst>
            </p:cNvPr>
            <p:cNvSpPr/>
            <p:nvPr/>
          </p:nvSpPr>
          <p:spPr>
            <a:xfrm>
              <a:off x="4645710" y="607385"/>
              <a:ext cx="2811789" cy="872519"/>
            </a:xfrm>
            <a:prstGeom prst="wedgeRoundRectCallout">
              <a:avLst>
                <a:gd name="adj1" fmla="val -34252"/>
                <a:gd name="adj2" fmla="val 91812"/>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ular Callout 14">
            <a:extLst>
              <a:ext uri="{FF2B5EF4-FFF2-40B4-BE49-F238E27FC236}">
                <a16:creationId xmlns:a16="http://schemas.microsoft.com/office/drawing/2014/main" id="{695215BD-05F6-2444-977B-E57152440D16}"/>
              </a:ext>
            </a:extLst>
          </p:cNvPr>
          <p:cNvSpPr/>
          <p:nvPr/>
        </p:nvSpPr>
        <p:spPr>
          <a:xfrm>
            <a:off x="650972" y="1174276"/>
            <a:ext cx="3046600" cy="1323649"/>
          </a:xfrm>
          <a:prstGeom prst="wedgeRoundRectCallout">
            <a:avLst>
              <a:gd name="adj1" fmla="val 46120"/>
              <a:gd name="adj2" fmla="val 88741"/>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5F6EBD1-88FA-7D4C-8182-8754A2607590}"/>
              </a:ext>
            </a:extLst>
          </p:cNvPr>
          <p:cNvGrpSpPr/>
          <p:nvPr/>
        </p:nvGrpSpPr>
        <p:grpSpPr>
          <a:xfrm>
            <a:off x="4297119" y="2187533"/>
            <a:ext cx="3460254" cy="1701091"/>
            <a:chOff x="4191903" y="2894017"/>
            <a:chExt cx="3460254" cy="1701091"/>
          </a:xfrm>
        </p:grpSpPr>
        <p:sp>
          <p:nvSpPr>
            <p:cNvPr id="11" name="Title 9">
              <a:extLst>
                <a:ext uri="{FF2B5EF4-FFF2-40B4-BE49-F238E27FC236}">
                  <a16:creationId xmlns:a16="http://schemas.microsoft.com/office/drawing/2014/main" id="{DB82AD28-4153-4A49-A759-4C061087E612}"/>
                </a:ext>
              </a:extLst>
            </p:cNvPr>
            <p:cNvSpPr txBox="1">
              <a:spLocks/>
            </p:cNvSpPr>
            <p:nvPr/>
          </p:nvSpPr>
          <p:spPr>
            <a:xfrm>
              <a:off x="4191903" y="2894017"/>
              <a:ext cx="3386959" cy="1701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dirty="0">
                  <a:latin typeface="Franklin Gothic Medium" panose="020B0603020102020204" pitchFamily="34" charset="0"/>
                </a:rPr>
                <a:t>Your English is good.</a:t>
              </a:r>
              <a:endParaRPr lang="en-US" dirty="0"/>
            </a:p>
          </p:txBody>
        </p:sp>
        <p:sp>
          <p:nvSpPr>
            <p:cNvPr id="16" name="Rounded Rectangular Callout 15">
              <a:extLst>
                <a:ext uri="{FF2B5EF4-FFF2-40B4-BE49-F238E27FC236}">
                  <a16:creationId xmlns:a16="http://schemas.microsoft.com/office/drawing/2014/main" id="{F00E50D5-213F-4C4A-B151-89625D355BDF}"/>
                </a:ext>
              </a:extLst>
            </p:cNvPr>
            <p:cNvSpPr/>
            <p:nvPr/>
          </p:nvSpPr>
          <p:spPr>
            <a:xfrm>
              <a:off x="4265198" y="3042073"/>
              <a:ext cx="3386959" cy="1323649"/>
            </a:xfrm>
            <a:prstGeom prst="wedgeRoundRectCallout">
              <a:avLst>
                <a:gd name="adj1" fmla="val -34823"/>
                <a:gd name="adj2" fmla="val 74310"/>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BBE73C9-5402-D646-98BC-2FC8323F01A9}"/>
              </a:ext>
            </a:extLst>
          </p:cNvPr>
          <p:cNvGrpSpPr/>
          <p:nvPr/>
        </p:nvGrpSpPr>
        <p:grpSpPr>
          <a:xfrm>
            <a:off x="8053991" y="945149"/>
            <a:ext cx="3708681" cy="1701091"/>
            <a:chOff x="8000099" y="2313861"/>
            <a:chExt cx="3708681" cy="1701091"/>
          </a:xfrm>
        </p:grpSpPr>
        <p:sp>
          <p:nvSpPr>
            <p:cNvPr id="14" name="Title 9">
              <a:extLst>
                <a:ext uri="{FF2B5EF4-FFF2-40B4-BE49-F238E27FC236}">
                  <a16:creationId xmlns:a16="http://schemas.microsoft.com/office/drawing/2014/main" id="{251BD2FE-05AE-0042-9995-8AC74F76D608}"/>
                </a:ext>
              </a:extLst>
            </p:cNvPr>
            <p:cNvSpPr txBox="1">
              <a:spLocks/>
            </p:cNvSpPr>
            <p:nvPr/>
          </p:nvSpPr>
          <p:spPr>
            <a:xfrm>
              <a:off x="8178610" y="2313861"/>
              <a:ext cx="3386959" cy="1701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dirty="0">
                  <a:latin typeface="Franklin Gothic Medium" panose="020B0603020102020204" pitchFamily="34" charset="0"/>
                </a:rPr>
                <a:t>Your name is difficult to pronounce</a:t>
              </a:r>
              <a:endParaRPr lang="en-US" dirty="0"/>
            </a:p>
          </p:txBody>
        </p:sp>
        <p:sp>
          <p:nvSpPr>
            <p:cNvPr id="17" name="Rounded Rectangular Callout 16">
              <a:extLst>
                <a:ext uri="{FF2B5EF4-FFF2-40B4-BE49-F238E27FC236}">
                  <a16:creationId xmlns:a16="http://schemas.microsoft.com/office/drawing/2014/main" id="{C37BD6C8-AEFE-CF40-BEE2-1735D1E538C2}"/>
                </a:ext>
              </a:extLst>
            </p:cNvPr>
            <p:cNvSpPr/>
            <p:nvPr/>
          </p:nvSpPr>
          <p:spPr>
            <a:xfrm>
              <a:off x="8000099" y="2471408"/>
              <a:ext cx="3708681" cy="1323649"/>
            </a:xfrm>
            <a:prstGeom prst="wedgeRoundRectCallout">
              <a:avLst>
                <a:gd name="adj1" fmla="val -43916"/>
                <a:gd name="adj2" fmla="val 83867"/>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FD09544-C63E-F040-B2AE-A0A968B216DD}"/>
              </a:ext>
            </a:extLst>
          </p:cNvPr>
          <p:cNvGrpSpPr/>
          <p:nvPr/>
        </p:nvGrpSpPr>
        <p:grpSpPr>
          <a:xfrm>
            <a:off x="215676" y="3378572"/>
            <a:ext cx="3386959" cy="1701091"/>
            <a:chOff x="510310" y="4365722"/>
            <a:chExt cx="3386959" cy="1701091"/>
          </a:xfrm>
        </p:grpSpPr>
        <p:sp>
          <p:nvSpPr>
            <p:cNvPr id="18" name="Title 9">
              <a:extLst>
                <a:ext uri="{FF2B5EF4-FFF2-40B4-BE49-F238E27FC236}">
                  <a16:creationId xmlns:a16="http://schemas.microsoft.com/office/drawing/2014/main" id="{789F7168-48B6-AB44-9E4B-A2A0B0856F3C}"/>
                </a:ext>
              </a:extLst>
            </p:cNvPr>
            <p:cNvSpPr txBox="1">
              <a:spLocks/>
            </p:cNvSpPr>
            <p:nvPr/>
          </p:nvSpPr>
          <p:spPr>
            <a:xfrm>
              <a:off x="510310" y="4365722"/>
              <a:ext cx="3386959" cy="1701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dirty="0">
                  <a:latin typeface="Franklin Gothic Medium" panose="020B0603020102020204" pitchFamily="34" charset="0"/>
                </a:rPr>
                <a:t>I don’t see colour</a:t>
              </a:r>
              <a:endParaRPr lang="en-US" dirty="0"/>
            </a:p>
          </p:txBody>
        </p:sp>
        <p:sp>
          <p:nvSpPr>
            <p:cNvPr id="19" name="Rounded Rectangular Callout 18">
              <a:extLst>
                <a:ext uri="{FF2B5EF4-FFF2-40B4-BE49-F238E27FC236}">
                  <a16:creationId xmlns:a16="http://schemas.microsoft.com/office/drawing/2014/main" id="{480D4821-BC4A-E344-964E-EDA56FCAD70E}"/>
                </a:ext>
              </a:extLst>
            </p:cNvPr>
            <p:cNvSpPr/>
            <p:nvPr/>
          </p:nvSpPr>
          <p:spPr>
            <a:xfrm>
              <a:off x="510310" y="4673433"/>
              <a:ext cx="3386959" cy="1085668"/>
            </a:xfrm>
            <a:prstGeom prst="wedgeRoundRectCallout">
              <a:avLst>
                <a:gd name="adj1" fmla="val 63895"/>
                <a:gd name="adj2" fmla="val 17227"/>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87E1666-4FA3-9545-B896-76E0D782ED8D}"/>
              </a:ext>
            </a:extLst>
          </p:cNvPr>
          <p:cNvGrpSpPr/>
          <p:nvPr/>
        </p:nvGrpSpPr>
        <p:grpSpPr>
          <a:xfrm>
            <a:off x="8053991" y="3189071"/>
            <a:ext cx="3386959" cy="1701091"/>
            <a:chOff x="6495234" y="4537300"/>
            <a:chExt cx="3386959" cy="1701091"/>
          </a:xfrm>
        </p:grpSpPr>
        <p:sp>
          <p:nvSpPr>
            <p:cNvPr id="20" name="Title 9">
              <a:extLst>
                <a:ext uri="{FF2B5EF4-FFF2-40B4-BE49-F238E27FC236}">
                  <a16:creationId xmlns:a16="http://schemas.microsoft.com/office/drawing/2014/main" id="{8C01E22B-8DF7-404B-86AB-DA2992809316}"/>
                </a:ext>
              </a:extLst>
            </p:cNvPr>
            <p:cNvSpPr txBox="1">
              <a:spLocks/>
            </p:cNvSpPr>
            <p:nvPr/>
          </p:nvSpPr>
          <p:spPr>
            <a:xfrm>
              <a:off x="6495234" y="4537300"/>
              <a:ext cx="3386959" cy="1701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dirty="0">
                  <a:latin typeface="Franklin Gothic Medium" panose="020B0603020102020204" pitchFamily="34" charset="0"/>
                </a:rPr>
                <a:t>Can I touch your hair?</a:t>
              </a:r>
              <a:endParaRPr lang="en-US" dirty="0"/>
            </a:p>
          </p:txBody>
        </p:sp>
        <p:sp>
          <p:nvSpPr>
            <p:cNvPr id="21" name="Rounded Rectangular Callout 20">
              <a:extLst>
                <a:ext uri="{FF2B5EF4-FFF2-40B4-BE49-F238E27FC236}">
                  <a16:creationId xmlns:a16="http://schemas.microsoft.com/office/drawing/2014/main" id="{F9C878E4-28B3-6C41-9CAB-6FD5C8C5C1BD}"/>
                </a:ext>
              </a:extLst>
            </p:cNvPr>
            <p:cNvSpPr/>
            <p:nvPr/>
          </p:nvSpPr>
          <p:spPr>
            <a:xfrm>
              <a:off x="6640271" y="4758111"/>
              <a:ext cx="3241922" cy="1229589"/>
            </a:xfrm>
            <a:prstGeom prst="wedgeRoundRectCallout">
              <a:avLst>
                <a:gd name="adj1" fmla="val -65014"/>
                <a:gd name="adj2" fmla="val -9986"/>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A drawing of a child touching another child's head&#10;&#10;Description automatically generated">
            <a:extLst>
              <a:ext uri="{FF2B5EF4-FFF2-40B4-BE49-F238E27FC236}">
                <a16:creationId xmlns:a16="http://schemas.microsoft.com/office/drawing/2014/main" id="{C722E2B9-1CD6-3947-B346-9FE548168EBF}"/>
              </a:ext>
            </a:extLst>
          </p:cNvPr>
          <p:cNvPicPr>
            <a:picLocks noChangeAspect="1"/>
          </p:cNvPicPr>
          <p:nvPr/>
        </p:nvPicPr>
        <p:blipFill>
          <a:blip r:embed="rId3"/>
          <a:stretch>
            <a:fillRect/>
          </a:stretch>
        </p:blipFill>
        <p:spPr>
          <a:xfrm>
            <a:off x="4251519" y="4039617"/>
            <a:ext cx="3602579" cy="2858309"/>
          </a:xfrm>
          <a:prstGeom prst="rect">
            <a:avLst/>
          </a:prstGeom>
        </p:spPr>
      </p:pic>
    </p:spTree>
    <p:extLst>
      <p:ext uri="{BB962C8B-B14F-4D97-AF65-F5344CB8AC3E}">
        <p14:creationId xmlns:p14="http://schemas.microsoft.com/office/powerpoint/2010/main" val="313687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6D2466-8124-F3F9-F8B0-1FC92CFA40CA}"/>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0990EFF5-FEE4-F573-3105-E9A7AD021F49}"/>
              </a:ext>
            </a:extLst>
          </p:cNvPr>
          <p:cNvPicPr>
            <a:picLocks noChangeAspect="1"/>
          </p:cNvPicPr>
          <p:nvPr/>
        </p:nvPicPr>
        <p:blipFill rotWithShape="1">
          <a:blip r:embed="rId3"/>
          <a:srcRect l="1375" t="2445" r="2250" b="4222"/>
          <a:stretch/>
        </p:blipFill>
        <p:spPr>
          <a:xfrm>
            <a:off x="0" y="0"/>
            <a:ext cx="12275843" cy="6885592"/>
          </a:xfrm>
          <a:prstGeom prst="rect">
            <a:avLst/>
          </a:prstGeom>
        </p:spPr>
      </p:pic>
      <p:sp>
        <p:nvSpPr>
          <p:cNvPr id="6" name="Rounded Rectangle 5">
            <a:extLst>
              <a:ext uri="{FF2B5EF4-FFF2-40B4-BE49-F238E27FC236}">
                <a16:creationId xmlns:a16="http://schemas.microsoft.com/office/drawing/2014/main" id="{C0F7562E-3270-C945-B1FB-1843F7E29CE2}"/>
              </a:ext>
            </a:extLst>
          </p:cNvPr>
          <p:cNvSpPr/>
          <p:nvPr/>
        </p:nvSpPr>
        <p:spPr>
          <a:xfrm>
            <a:off x="956688" y="1894021"/>
            <a:ext cx="5329812" cy="1708017"/>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546962-A4A9-2A4D-9E16-CB2AC04DDC75}"/>
              </a:ext>
            </a:extLst>
          </p:cNvPr>
          <p:cNvSpPr txBox="1"/>
          <p:nvPr/>
        </p:nvSpPr>
        <p:spPr>
          <a:xfrm>
            <a:off x="956688" y="886565"/>
            <a:ext cx="5082115" cy="4216539"/>
          </a:xfrm>
          <a:prstGeom prst="rect">
            <a:avLst/>
          </a:prstGeom>
          <a:noFill/>
        </p:spPr>
        <p:txBody>
          <a:bodyPr wrap="square">
            <a:spAutoFit/>
          </a:bodyPr>
          <a:lstStyle/>
          <a:p>
            <a:r>
              <a:rPr lang="en-GB" sz="3200" dirty="0">
                <a:latin typeface="Franklin Gothic Medium" panose="020B0603020102020204" pitchFamily="34" charset="0"/>
              </a:rPr>
              <a:t>P4C Discussion of the day </a:t>
            </a:r>
          </a:p>
          <a:p>
            <a:endParaRPr lang="en-GB" sz="4000" dirty="0">
              <a:latin typeface="Franklin Gothic Medium" panose="020B0603020102020204" pitchFamily="34" charset="0"/>
            </a:endParaRPr>
          </a:p>
          <a:p>
            <a:pPr lvl="1"/>
            <a:r>
              <a:rPr lang="en-GB" sz="2800" dirty="0">
                <a:latin typeface="Franklin Gothic Medium" panose="020B0603020102020204" pitchFamily="34" charset="0"/>
              </a:rPr>
              <a:t>Do you think racism and micro-aggression still happens today? Why?</a:t>
            </a:r>
          </a:p>
          <a:p>
            <a:pPr lvl="1"/>
            <a:endParaRPr lang="en-GB" sz="2800" dirty="0">
              <a:latin typeface="Franklin Gothic Medium" panose="020B0603020102020204" pitchFamily="34" charset="0"/>
            </a:endParaRPr>
          </a:p>
          <a:p>
            <a:pPr lvl="1"/>
            <a:endParaRPr lang="en-GB" sz="2800" dirty="0">
              <a:latin typeface="Franklin Gothic Medium" panose="020B0603020102020204" pitchFamily="34" charset="0"/>
            </a:endParaRPr>
          </a:p>
          <a:p>
            <a:pPr lvl="1"/>
            <a:r>
              <a:rPr lang="en-GB" sz="2800" dirty="0">
                <a:latin typeface="Franklin Gothic Medium" panose="020B0603020102020204" pitchFamily="34" charset="0"/>
              </a:rPr>
              <a:t>Discuss now then later take the conversation home.</a:t>
            </a:r>
            <a:endParaRPr lang="en-US" sz="2800" dirty="0"/>
          </a:p>
        </p:txBody>
      </p:sp>
      <p:sp>
        <p:nvSpPr>
          <p:cNvPr id="8" name="TextBox 7">
            <a:extLst>
              <a:ext uri="{FF2B5EF4-FFF2-40B4-BE49-F238E27FC236}">
                <a16:creationId xmlns:a16="http://schemas.microsoft.com/office/drawing/2014/main" id="{034E6B5E-833C-CC4E-AC16-778DFCFC7FA2}"/>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2</a:t>
            </a:r>
            <a:endParaRPr lang="en-US" dirty="0"/>
          </a:p>
        </p:txBody>
      </p:sp>
      <p:pic>
        <p:nvPicPr>
          <p:cNvPr id="11" name="Picture 10" descr="A group of children smiling&#10;&#10;Description automatically generated">
            <a:extLst>
              <a:ext uri="{FF2B5EF4-FFF2-40B4-BE49-F238E27FC236}">
                <a16:creationId xmlns:a16="http://schemas.microsoft.com/office/drawing/2014/main" id="{AC863625-3BC6-1045-BBE5-6B010292F26F}"/>
              </a:ext>
            </a:extLst>
          </p:cNvPr>
          <p:cNvPicPr>
            <a:picLocks noChangeAspect="1"/>
          </p:cNvPicPr>
          <p:nvPr/>
        </p:nvPicPr>
        <p:blipFill>
          <a:blip r:embed="rId4"/>
          <a:stretch>
            <a:fillRect/>
          </a:stretch>
        </p:blipFill>
        <p:spPr>
          <a:xfrm>
            <a:off x="6718351" y="2135525"/>
            <a:ext cx="4896569" cy="3284655"/>
          </a:xfrm>
          <a:prstGeom prst="rect">
            <a:avLst/>
          </a:prstGeom>
        </p:spPr>
      </p:pic>
    </p:spTree>
    <p:extLst>
      <p:ext uri="{BB962C8B-B14F-4D97-AF65-F5344CB8AC3E}">
        <p14:creationId xmlns:p14="http://schemas.microsoft.com/office/powerpoint/2010/main" val="111504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42D000-1220-6844-A357-A2AD953C2F9F}"/>
              </a:ext>
            </a:extLst>
          </p:cNvPr>
          <p:cNvSpPr>
            <a:spLocks noGrp="1"/>
          </p:cNvSpPr>
          <p:nvPr>
            <p:ph type="title"/>
          </p:nvPr>
        </p:nvSpPr>
        <p:spPr>
          <a:xfrm>
            <a:off x="666390" y="1045847"/>
            <a:ext cx="5096055" cy="5812153"/>
          </a:xfrm>
        </p:spPr>
        <p:txBody>
          <a:bodyPr>
            <a:normAutofit fontScale="90000"/>
          </a:bodyPr>
          <a:lstStyle/>
          <a:p>
            <a:pPr algn="ctr"/>
            <a:r>
              <a:rPr lang="en-GB" sz="3100" dirty="0">
                <a:latin typeface="Franklin Gothic Medium" panose="020B0603020102020204" pitchFamily="34" charset="0"/>
              </a:rPr>
              <a:t>Kizito was in a football team which almost everyone belonged </a:t>
            </a:r>
            <a:br>
              <a:rPr lang="en-GB" sz="3100" dirty="0">
                <a:latin typeface="Franklin Gothic Medium" panose="020B0603020102020204" pitchFamily="34" charset="0"/>
              </a:rPr>
            </a:br>
            <a:r>
              <a:rPr lang="en-GB" sz="3100" dirty="0">
                <a:latin typeface="Franklin Gothic Medium" panose="020B0603020102020204" pitchFamily="34" charset="0"/>
              </a:rPr>
              <a:t>to the same ethnicity as him. </a:t>
            </a:r>
            <a:br>
              <a:rPr lang="en-GB" sz="3100" dirty="0">
                <a:latin typeface="Franklin Gothic Medium" panose="020B0603020102020204" pitchFamily="34" charset="0"/>
              </a:rPr>
            </a:br>
            <a:br>
              <a:rPr lang="en-GB" sz="3100" dirty="0">
                <a:latin typeface="Franklin Gothic Medium" panose="020B0603020102020204" pitchFamily="34" charset="0"/>
              </a:rPr>
            </a:br>
            <a:r>
              <a:rPr lang="en-GB" dirty="0">
                <a:latin typeface="Franklin Gothic Medium" panose="020B0603020102020204" pitchFamily="34" charset="0"/>
              </a:rPr>
              <a:t>What can be good or bad about being in such a team?</a:t>
            </a:r>
            <a:br>
              <a:rPr lang="en-GB" dirty="0">
                <a:latin typeface="Franklin Gothic Medium" panose="020B0603020102020204" pitchFamily="34" charset="0"/>
              </a:rPr>
            </a:br>
            <a:r>
              <a:rPr lang="en-GB" sz="2200" dirty="0">
                <a:latin typeface="Franklin Gothic Medium" panose="020B0603020102020204" pitchFamily="34" charset="0"/>
              </a:rPr>
              <a:t>Discuss with the person next to you.</a:t>
            </a:r>
            <a:br>
              <a:rPr lang="en-GB" sz="4400" dirty="0">
                <a:latin typeface="Franklin Gothic Medium" panose="020B0603020102020204" pitchFamily="34" charset="0"/>
              </a:rPr>
            </a:br>
            <a:br>
              <a:rPr lang="en-GB" dirty="0">
                <a:latin typeface="Franklin Gothic Medium" panose="020B0603020102020204" pitchFamily="34" charset="0"/>
              </a:rPr>
            </a:br>
            <a:endParaRPr lang="en-US" dirty="0">
              <a:latin typeface="Franklin Gothic Medium" panose="020B0603020102020204" pitchFamily="34" charset="0"/>
            </a:endParaRPr>
          </a:p>
        </p:txBody>
      </p:sp>
      <p:pic>
        <p:nvPicPr>
          <p:cNvPr id="6" name="Picture 5">
            <a:extLst>
              <a:ext uri="{FF2B5EF4-FFF2-40B4-BE49-F238E27FC236}">
                <a16:creationId xmlns:a16="http://schemas.microsoft.com/office/drawing/2014/main" id="{7EF6FAD6-9E62-0542-8117-8D41E3B36EED}"/>
              </a:ext>
            </a:extLst>
          </p:cNvPr>
          <p:cNvPicPr>
            <a:picLocks noChangeAspect="1"/>
          </p:cNvPicPr>
          <p:nvPr/>
        </p:nvPicPr>
        <p:blipFill rotWithShape="1">
          <a:blip r:embed="rId3"/>
          <a:srcRect l="31667" r="21548"/>
          <a:stretch/>
        </p:blipFill>
        <p:spPr>
          <a:xfrm>
            <a:off x="6300894" y="1045847"/>
            <a:ext cx="4965923" cy="4952301"/>
          </a:xfrm>
          <a:prstGeom prst="rect">
            <a:avLst/>
          </a:prstGeom>
        </p:spPr>
      </p:pic>
      <p:sp>
        <p:nvSpPr>
          <p:cNvPr id="4" name="TextBox 3">
            <a:extLst>
              <a:ext uri="{FF2B5EF4-FFF2-40B4-BE49-F238E27FC236}">
                <a16:creationId xmlns:a16="http://schemas.microsoft.com/office/drawing/2014/main" id="{2C697334-2FE3-2248-AD20-408AA8046452}"/>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3</a:t>
            </a:r>
            <a:endParaRPr lang="en-US" dirty="0"/>
          </a:p>
        </p:txBody>
      </p:sp>
    </p:spTree>
    <p:extLst>
      <p:ext uri="{BB962C8B-B14F-4D97-AF65-F5344CB8AC3E}">
        <p14:creationId xmlns:p14="http://schemas.microsoft.com/office/powerpoint/2010/main" val="49546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42D000-1220-6844-A357-A2AD953C2F9F}"/>
              </a:ext>
            </a:extLst>
          </p:cNvPr>
          <p:cNvSpPr>
            <a:spLocks noGrp="1"/>
          </p:cNvSpPr>
          <p:nvPr>
            <p:ph type="title"/>
          </p:nvPr>
        </p:nvSpPr>
        <p:spPr>
          <a:xfrm>
            <a:off x="666390" y="1475509"/>
            <a:ext cx="5096055" cy="5020361"/>
          </a:xfrm>
        </p:spPr>
        <p:txBody>
          <a:bodyPr>
            <a:normAutofit fontScale="90000"/>
          </a:bodyPr>
          <a:lstStyle/>
          <a:p>
            <a:pPr algn="ctr"/>
            <a:r>
              <a:rPr lang="en-GB" sz="3100" dirty="0">
                <a:latin typeface="Franklin Gothic Medium" panose="020B0603020102020204" pitchFamily="34" charset="0"/>
              </a:rPr>
              <a:t>Then he joined another team where everyone was of a different ethnicity from him. </a:t>
            </a:r>
            <a:br>
              <a:rPr lang="en-GB" sz="3100" dirty="0">
                <a:latin typeface="Franklin Gothic Medium" panose="020B0603020102020204" pitchFamily="34" charset="0"/>
              </a:rPr>
            </a:br>
            <a:br>
              <a:rPr lang="en-GB" sz="3100" dirty="0">
                <a:latin typeface="Franklin Gothic Medium" panose="020B0603020102020204" pitchFamily="34" charset="0"/>
              </a:rPr>
            </a:br>
            <a:r>
              <a:rPr lang="en-GB" dirty="0">
                <a:latin typeface="Franklin Gothic Medium" panose="020B0603020102020204" pitchFamily="34" charset="0"/>
              </a:rPr>
              <a:t>What can be good or bad about being in such a team?</a:t>
            </a:r>
            <a:br>
              <a:rPr lang="en-GB" dirty="0">
                <a:latin typeface="Franklin Gothic Medium" panose="020B0603020102020204" pitchFamily="34" charset="0"/>
              </a:rPr>
            </a:br>
            <a:r>
              <a:rPr lang="en-GB" sz="2200" dirty="0">
                <a:latin typeface="Franklin Gothic Medium" panose="020B0603020102020204" pitchFamily="34" charset="0"/>
              </a:rPr>
              <a:t>Discuss with the person next to you.</a:t>
            </a:r>
            <a:br>
              <a:rPr lang="en-GB" sz="7200" dirty="0">
                <a:latin typeface="Franklin Gothic Medium" panose="020B0603020102020204" pitchFamily="34" charset="0"/>
              </a:rPr>
            </a:br>
            <a:br>
              <a:rPr lang="en-GB" dirty="0">
                <a:latin typeface="Franklin Gothic Medium" panose="020B0603020102020204" pitchFamily="34" charset="0"/>
              </a:rPr>
            </a:br>
            <a:endParaRPr lang="en-US" dirty="0">
              <a:latin typeface="Franklin Gothic Medium" panose="020B0603020102020204" pitchFamily="34" charset="0"/>
            </a:endParaRPr>
          </a:p>
        </p:txBody>
      </p:sp>
      <p:pic>
        <p:nvPicPr>
          <p:cNvPr id="4" name="Picture 3">
            <a:extLst>
              <a:ext uri="{FF2B5EF4-FFF2-40B4-BE49-F238E27FC236}">
                <a16:creationId xmlns:a16="http://schemas.microsoft.com/office/drawing/2014/main" id="{E3CE22DB-4E85-1D4E-A584-0E8F15AFB1B3}"/>
              </a:ext>
            </a:extLst>
          </p:cNvPr>
          <p:cNvPicPr>
            <a:picLocks noChangeAspect="1"/>
          </p:cNvPicPr>
          <p:nvPr/>
        </p:nvPicPr>
        <p:blipFill rotWithShape="1">
          <a:blip r:embed="rId3"/>
          <a:srcRect l="27738" r="21905"/>
          <a:stretch/>
        </p:blipFill>
        <p:spPr>
          <a:xfrm>
            <a:off x="6647562" y="912434"/>
            <a:ext cx="4878048" cy="5354721"/>
          </a:xfrm>
          <a:prstGeom prst="rect">
            <a:avLst/>
          </a:prstGeom>
        </p:spPr>
      </p:pic>
      <p:sp>
        <p:nvSpPr>
          <p:cNvPr id="5" name="TextBox 4">
            <a:extLst>
              <a:ext uri="{FF2B5EF4-FFF2-40B4-BE49-F238E27FC236}">
                <a16:creationId xmlns:a16="http://schemas.microsoft.com/office/drawing/2014/main" id="{02C9A190-C156-D14A-BE23-8A3CB561DD19}"/>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3</a:t>
            </a:r>
            <a:endParaRPr lang="en-US" dirty="0"/>
          </a:p>
        </p:txBody>
      </p:sp>
    </p:spTree>
    <p:extLst>
      <p:ext uri="{BB962C8B-B14F-4D97-AF65-F5344CB8AC3E}">
        <p14:creationId xmlns:p14="http://schemas.microsoft.com/office/powerpoint/2010/main" val="2696023114"/>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42D000-1220-6844-A357-A2AD953C2F9F}"/>
              </a:ext>
            </a:extLst>
          </p:cNvPr>
          <p:cNvSpPr>
            <a:spLocks noGrp="1"/>
          </p:cNvSpPr>
          <p:nvPr>
            <p:ph type="title"/>
          </p:nvPr>
        </p:nvSpPr>
        <p:spPr>
          <a:xfrm>
            <a:off x="666390" y="1475509"/>
            <a:ext cx="5096055" cy="5020361"/>
          </a:xfrm>
        </p:spPr>
        <p:txBody>
          <a:bodyPr>
            <a:normAutofit/>
          </a:bodyPr>
          <a:lstStyle/>
          <a:p>
            <a:pPr algn="ctr"/>
            <a:r>
              <a:rPr lang="en-GB" sz="3100" dirty="0">
                <a:latin typeface="Franklin Gothic Medium" panose="020B0603020102020204" pitchFamily="34" charset="0"/>
              </a:rPr>
              <a:t>Joe has joined Kizito’s old team. </a:t>
            </a:r>
            <a:br>
              <a:rPr lang="en-GB" sz="3100" dirty="0">
                <a:latin typeface="Franklin Gothic Medium" panose="020B0603020102020204" pitchFamily="34" charset="0"/>
              </a:rPr>
            </a:br>
            <a:br>
              <a:rPr lang="en-GB" sz="3100" dirty="0">
                <a:latin typeface="Franklin Gothic Medium" panose="020B0603020102020204" pitchFamily="34" charset="0"/>
              </a:rPr>
            </a:br>
            <a:r>
              <a:rPr lang="en-GB" dirty="0">
                <a:latin typeface="Franklin Gothic Medium" panose="020B0603020102020204" pitchFamily="34" charset="0"/>
              </a:rPr>
              <a:t>What can be good or bad about being in such a team?</a:t>
            </a:r>
            <a:br>
              <a:rPr lang="en-GB" dirty="0">
                <a:latin typeface="Franklin Gothic Medium" panose="020B0603020102020204" pitchFamily="34" charset="0"/>
              </a:rPr>
            </a:br>
            <a:r>
              <a:rPr lang="en-GB" sz="2200" dirty="0">
                <a:latin typeface="Franklin Gothic Medium" panose="020B0603020102020204" pitchFamily="34" charset="0"/>
              </a:rPr>
              <a:t>Discuss with the person next to you.</a:t>
            </a:r>
            <a:br>
              <a:rPr lang="en-GB" sz="9600" dirty="0">
                <a:latin typeface="Franklin Gothic Medium" panose="020B0603020102020204" pitchFamily="34" charset="0"/>
              </a:rPr>
            </a:br>
            <a:br>
              <a:rPr lang="en-GB" dirty="0">
                <a:latin typeface="Franklin Gothic Medium" panose="020B0603020102020204" pitchFamily="34" charset="0"/>
              </a:rPr>
            </a:br>
            <a:endParaRPr lang="en-US" dirty="0">
              <a:latin typeface="Franklin Gothic Medium" panose="020B0603020102020204" pitchFamily="34" charset="0"/>
            </a:endParaRPr>
          </a:p>
        </p:txBody>
      </p:sp>
      <p:pic>
        <p:nvPicPr>
          <p:cNvPr id="5" name="Picture 4">
            <a:extLst>
              <a:ext uri="{FF2B5EF4-FFF2-40B4-BE49-F238E27FC236}">
                <a16:creationId xmlns:a16="http://schemas.microsoft.com/office/drawing/2014/main" id="{66C7D4EC-0DF4-5542-BB6F-73E6EE693153}"/>
              </a:ext>
            </a:extLst>
          </p:cNvPr>
          <p:cNvPicPr>
            <a:picLocks noChangeAspect="1"/>
          </p:cNvPicPr>
          <p:nvPr/>
        </p:nvPicPr>
        <p:blipFill rotWithShape="1">
          <a:blip r:embed="rId3"/>
          <a:srcRect l="28333" r="23333"/>
          <a:stretch/>
        </p:blipFill>
        <p:spPr>
          <a:xfrm>
            <a:off x="6762066" y="1117526"/>
            <a:ext cx="4911565" cy="5052697"/>
          </a:xfrm>
          <a:prstGeom prst="rect">
            <a:avLst/>
          </a:prstGeom>
        </p:spPr>
      </p:pic>
      <p:sp>
        <p:nvSpPr>
          <p:cNvPr id="4" name="TextBox 3">
            <a:extLst>
              <a:ext uri="{FF2B5EF4-FFF2-40B4-BE49-F238E27FC236}">
                <a16:creationId xmlns:a16="http://schemas.microsoft.com/office/drawing/2014/main" id="{794F2969-5DDA-3F46-8447-14D60A6F087E}"/>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3</a:t>
            </a:r>
            <a:endParaRPr lang="en-US" dirty="0"/>
          </a:p>
        </p:txBody>
      </p:sp>
    </p:spTree>
    <p:extLst>
      <p:ext uri="{BB962C8B-B14F-4D97-AF65-F5344CB8AC3E}">
        <p14:creationId xmlns:p14="http://schemas.microsoft.com/office/powerpoint/2010/main" val="115497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42D000-1220-6844-A357-A2AD953C2F9F}"/>
              </a:ext>
            </a:extLst>
          </p:cNvPr>
          <p:cNvSpPr>
            <a:spLocks noGrp="1"/>
          </p:cNvSpPr>
          <p:nvPr>
            <p:ph type="title"/>
          </p:nvPr>
        </p:nvSpPr>
        <p:spPr>
          <a:xfrm>
            <a:off x="587073" y="1158458"/>
            <a:ext cx="4823127" cy="5020361"/>
          </a:xfrm>
        </p:spPr>
        <p:txBody>
          <a:bodyPr>
            <a:normAutofit/>
          </a:bodyPr>
          <a:lstStyle/>
          <a:p>
            <a:pPr algn="ctr"/>
            <a:r>
              <a:rPr lang="en-GB" sz="3100" dirty="0">
                <a:latin typeface="Franklin Gothic Medium" panose="020B0603020102020204" pitchFamily="34" charset="0"/>
              </a:rPr>
              <a:t>Sam, a multi-ethnic child has played for both teams.</a:t>
            </a:r>
            <a:br>
              <a:rPr lang="en-GB" sz="3100" dirty="0">
                <a:latin typeface="Franklin Gothic Medium" panose="020B0603020102020204" pitchFamily="34" charset="0"/>
              </a:rPr>
            </a:br>
            <a:br>
              <a:rPr lang="en-GB" sz="3100" dirty="0">
                <a:latin typeface="Franklin Gothic Medium" panose="020B0603020102020204" pitchFamily="34" charset="0"/>
              </a:rPr>
            </a:br>
            <a:r>
              <a:rPr lang="en-GB" dirty="0">
                <a:latin typeface="Franklin Gothic Medium" panose="020B0603020102020204" pitchFamily="34" charset="0"/>
              </a:rPr>
              <a:t>What can be good or bad about Sam being in each team?</a:t>
            </a:r>
            <a:br>
              <a:rPr lang="en-GB" dirty="0">
                <a:latin typeface="Franklin Gothic Medium" panose="020B0603020102020204" pitchFamily="34" charset="0"/>
              </a:rPr>
            </a:br>
            <a:r>
              <a:rPr lang="en-GB" sz="2200" dirty="0">
                <a:latin typeface="Franklin Gothic Medium" panose="020B0603020102020204" pitchFamily="34" charset="0"/>
              </a:rPr>
              <a:t>Discuss with the person next to you.</a:t>
            </a:r>
            <a:br>
              <a:rPr lang="en-GB" sz="9600" dirty="0">
                <a:latin typeface="Franklin Gothic Medium" panose="020B0603020102020204" pitchFamily="34" charset="0"/>
              </a:rPr>
            </a:br>
            <a:endParaRPr lang="en-US" sz="2200" dirty="0">
              <a:latin typeface="Franklin Gothic Medium" panose="020B0603020102020204" pitchFamily="34" charset="0"/>
            </a:endParaRPr>
          </a:p>
        </p:txBody>
      </p:sp>
      <p:grpSp>
        <p:nvGrpSpPr>
          <p:cNvPr id="8" name="Group 7">
            <a:extLst>
              <a:ext uri="{FF2B5EF4-FFF2-40B4-BE49-F238E27FC236}">
                <a16:creationId xmlns:a16="http://schemas.microsoft.com/office/drawing/2014/main" id="{B0D1CC4D-2572-BD44-81FC-0A8C7C9D36B2}"/>
              </a:ext>
            </a:extLst>
          </p:cNvPr>
          <p:cNvGrpSpPr/>
          <p:nvPr/>
        </p:nvGrpSpPr>
        <p:grpSpPr>
          <a:xfrm>
            <a:off x="5829710" y="640380"/>
            <a:ext cx="5450947" cy="5661176"/>
            <a:chOff x="5922237" y="587829"/>
            <a:chExt cx="5660164" cy="5878462"/>
          </a:xfrm>
        </p:grpSpPr>
        <p:pic>
          <p:nvPicPr>
            <p:cNvPr id="4" name="Picture 3">
              <a:extLst>
                <a:ext uri="{FF2B5EF4-FFF2-40B4-BE49-F238E27FC236}">
                  <a16:creationId xmlns:a16="http://schemas.microsoft.com/office/drawing/2014/main" id="{EB56A0CC-8BDE-F243-9314-00C31951C55D}"/>
                </a:ext>
              </a:extLst>
            </p:cNvPr>
            <p:cNvPicPr>
              <a:picLocks noChangeAspect="1"/>
            </p:cNvPicPr>
            <p:nvPr/>
          </p:nvPicPr>
          <p:blipFill rotWithShape="1">
            <a:blip r:embed="rId3"/>
            <a:srcRect l="28180" t="2239" r="26308" b="60267"/>
            <a:stretch/>
          </p:blipFill>
          <p:spPr>
            <a:xfrm>
              <a:off x="6096000" y="852055"/>
              <a:ext cx="5486401" cy="2410689"/>
            </a:xfrm>
            <a:prstGeom prst="rect">
              <a:avLst/>
            </a:prstGeom>
          </p:spPr>
        </p:pic>
        <p:sp>
          <p:nvSpPr>
            <p:cNvPr id="2" name="Rectangle 1">
              <a:extLst>
                <a:ext uri="{FF2B5EF4-FFF2-40B4-BE49-F238E27FC236}">
                  <a16:creationId xmlns:a16="http://schemas.microsoft.com/office/drawing/2014/main" id="{294F3110-5D2F-5F4E-8A89-6B5D70D97216}"/>
                </a:ext>
              </a:extLst>
            </p:cNvPr>
            <p:cNvSpPr/>
            <p:nvPr/>
          </p:nvSpPr>
          <p:spPr>
            <a:xfrm>
              <a:off x="6096000" y="587829"/>
              <a:ext cx="5486401" cy="26749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C242497-FFB9-1148-8856-83E9DFE95612}"/>
                </a:ext>
              </a:extLst>
            </p:cNvPr>
            <p:cNvGrpSpPr/>
            <p:nvPr/>
          </p:nvGrpSpPr>
          <p:grpSpPr>
            <a:xfrm>
              <a:off x="5922237" y="3791375"/>
              <a:ext cx="5660164" cy="2674916"/>
              <a:chOff x="5830386" y="3927765"/>
              <a:chExt cx="5660164" cy="2674916"/>
            </a:xfrm>
          </p:grpSpPr>
          <p:pic>
            <p:nvPicPr>
              <p:cNvPr id="6" name="Picture 5">
                <a:extLst>
                  <a:ext uri="{FF2B5EF4-FFF2-40B4-BE49-F238E27FC236}">
                    <a16:creationId xmlns:a16="http://schemas.microsoft.com/office/drawing/2014/main" id="{CB61896D-A5A6-EC4C-8969-F2B1620BBA4F}"/>
                  </a:ext>
                </a:extLst>
              </p:cNvPr>
              <p:cNvPicPr>
                <a:picLocks noChangeAspect="1"/>
              </p:cNvPicPr>
              <p:nvPr/>
            </p:nvPicPr>
            <p:blipFill rotWithShape="1">
              <a:blip r:embed="rId4"/>
              <a:srcRect l="28332" t="36398" r="30324" b="24307"/>
              <a:stretch/>
            </p:blipFill>
            <p:spPr>
              <a:xfrm>
                <a:off x="5830386" y="3927765"/>
                <a:ext cx="5660164" cy="2674915"/>
              </a:xfrm>
              <a:prstGeom prst="rect">
                <a:avLst/>
              </a:prstGeom>
            </p:spPr>
          </p:pic>
          <p:sp>
            <p:nvSpPr>
              <p:cNvPr id="7" name="Rectangle 6">
                <a:extLst>
                  <a:ext uri="{FF2B5EF4-FFF2-40B4-BE49-F238E27FC236}">
                    <a16:creationId xmlns:a16="http://schemas.microsoft.com/office/drawing/2014/main" id="{3246177A-C882-2447-86E4-6F9AD4A2CC37}"/>
                  </a:ext>
                </a:extLst>
              </p:cNvPr>
              <p:cNvSpPr/>
              <p:nvPr/>
            </p:nvSpPr>
            <p:spPr>
              <a:xfrm>
                <a:off x="6004149" y="3927766"/>
                <a:ext cx="5486401" cy="26749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a:extLst>
              <a:ext uri="{FF2B5EF4-FFF2-40B4-BE49-F238E27FC236}">
                <a16:creationId xmlns:a16="http://schemas.microsoft.com/office/drawing/2014/main" id="{46890F08-1048-CC4A-A24B-EE42C722CDBA}"/>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3</a:t>
            </a:r>
            <a:endParaRPr lang="en-US" dirty="0"/>
          </a:p>
        </p:txBody>
      </p:sp>
    </p:spTree>
    <p:extLst>
      <p:ext uri="{BB962C8B-B14F-4D97-AF65-F5344CB8AC3E}">
        <p14:creationId xmlns:p14="http://schemas.microsoft.com/office/powerpoint/2010/main" val="413185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6D2466-8124-F3F9-F8B0-1FC92CFA40CA}"/>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0990EFF5-FEE4-F573-3105-E9A7AD021F49}"/>
              </a:ext>
            </a:extLst>
          </p:cNvPr>
          <p:cNvPicPr>
            <a:picLocks noChangeAspect="1"/>
          </p:cNvPicPr>
          <p:nvPr/>
        </p:nvPicPr>
        <p:blipFill rotWithShape="1">
          <a:blip r:embed="rId3"/>
          <a:srcRect l="1375" t="2445" r="2250" b="4222"/>
          <a:stretch/>
        </p:blipFill>
        <p:spPr>
          <a:xfrm>
            <a:off x="0" y="0"/>
            <a:ext cx="12275843" cy="6885592"/>
          </a:xfrm>
          <a:prstGeom prst="rect">
            <a:avLst/>
          </a:prstGeom>
          <a:solidFill>
            <a:schemeClr val="bg1"/>
          </a:solidFill>
        </p:spPr>
      </p:pic>
      <p:pic>
        <p:nvPicPr>
          <p:cNvPr id="5" name="Picture 4" descr="A group of children smiling&#10;&#10;Description automatically generated">
            <a:extLst>
              <a:ext uri="{FF2B5EF4-FFF2-40B4-BE49-F238E27FC236}">
                <a16:creationId xmlns:a16="http://schemas.microsoft.com/office/drawing/2014/main" id="{4D16C781-6CC9-DD4F-B0F7-B546752C962C}"/>
              </a:ext>
            </a:extLst>
          </p:cNvPr>
          <p:cNvPicPr>
            <a:picLocks noChangeAspect="1"/>
          </p:cNvPicPr>
          <p:nvPr/>
        </p:nvPicPr>
        <p:blipFill>
          <a:blip r:embed="rId4"/>
          <a:stretch>
            <a:fillRect/>
          </a:stretch>
        </p:blipFill>
        <p:spPr>
          <a:xfrm>
            <a:off x="6718351" y="2135525"/>
            <a:ext cx="4896569" cy="3284655"/>
          </a:xfrm>
          <a:prstGeom prst="rect">
            <a:avLst/>
          </a:prstGeom>
        </p:spPr>
      </p:pic>
      <p:sp>
        <p:nvSpPr>
          <p:cNvPr id="6" name="Rounded Rectangle 5">
            <a:extLst>
              <a:ext uri="{FF2B5EF4-FFF2-40B4-BE49-F238E27FC236}">
                <a16:creationId xmlns:a16="http://schemas.microsoft.com/office/drawing/2014/main" id="{C0F7562E-3270-C945-B1FB-1843F7E29CE2}"/>
              </a:ext>
            </a:extLst>
          </p:cNvPr>
          <p:cNvSpPr/>
          <p:nvPr/>
        </p:nvSpPr>
        <p:spPr>
          <a:xfrm>
            <a:off x="956688" y="1894021"/>
            <a:ext cx="5329812" cy="2876099"/>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546962-A4A9-2A4D-9E16-CB2AC04DDC75}"/>
              </a:ext>
            </a:extLst>
          </p:cNvPr>
          <p:cNvSpPr txBox="1"/>
          <p:nvPr/>
        </p:nvSpPr>
        <p:spPr>
          <a:xfrm>
            <a:off x="956688" y="886565"/>
            <a:ext cx="5329812" cy="5078313"/>
          </a:xfrm>
          <a:prstGeom prst="rect">
            <a:avLst/>
          </a:prstGeom>
          <a:noFill/>
        </p:spPr>
        <p:txBody>
          <a:bodyPr wrap="square">
            <a:spAutoFit/>
          </a:bodyPr>
          <a:lstStyle/>
          <a:p>
            <a:r>
              <a:rPr lang="en-GB" sz="3200" dirty="0">
                <a:latin typeface="Franklin Gothic Medium" panose="020B0603020102020204" pitchFamily="34" charset="0"/>
              </a:rPr>
              <a:t>P4C Discussion of the day </a:t>
            </a:r>
          </a:p>
          <a:p>
            <a:endParaRPr lang="en-GB" sz="4000" dirty="0">
              <a:latin typeface="Franklin Gothic Medium" panose="020B0603020102020204" pitchFamily="34" charset="0"/>
            </a:endParaRPr>
          </a:p>
          <a:p>
            <a:pPr lvl="1"/>
            <a:r>
              <a:rPr lang="en-GB" sz="2800" dirty="0">
                <a:latin typeface="Franklin Gothic Medium" panose="020B0603020102020204" pitchFamily="34" charset="0"/>
              </a:rPr>
              <a:t>If you had someone new in your school of a different ethnicity than most, how would you make the person feel welcome? Why is that important?</a:t>
            </a:r>
          </a:p>
          <a:p>
            <a:pPr lvl="1"/>
            <a:endParaRPr lang="en-GB" sz="2800" dirty="0">
              <a:latin typeface="Franklin Gothic Medium" panose="020B0603020102020204" pitchFamily="34" charset="0"/>
            </a:endParaRPr>
          </a:p>
          <a:p>
            <a:pPr lvl="1"/>
            <a:r>
              <a:rPr lang="en-GB" sz="2800" dirty="0">
                <a:latin typeface="Franklin Gothic Medium" panose="020B0603020102020204" pitchFamily="34" charset="0"/>
              </a:rPr>
              <a:t>Discuss now then later take the conversation home.</a:t>
            </a:r>
            <a:endParaRPr lang="en-US" sz="2800" dirty="0"/>
          </a:p>
        </p:txBody>
      </p:sp>
      <p:sp>
        <p:nvSpPr>
          <p:cNvPr id="9" name="TextBox 8">
            <a:extLst>
              <a:ext uri="{FF2B5EF4-FFF2-40B4-BE49-F238E27FC236}">
                <a16:creationId xmlns:a16="http://schemas.microsoft.com/office/drawing/2014/main" id="{E2B07692-0162-954A-9ECB-D62809EBBD6B}"/>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3</a:t>
            </a:r>
            <a:endParaRPr lang="en-US" dirty="0"/>
          </a:p>
        </p:txBody>
      </p:sp>
    </p:spTree>
    <p:extLst>
      <p:ext uri="{BB962C8B-B14F-4D97-AF65-F5344CB8AC3E}">
        <p14:creationId xmlns:p14="http://schemas.microsoft.com/office/powerpoint/2010/main" val="122431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03FEFD-F917-02B9-E7EA-80EDC83175CA}"/>
              </a:ext>
            </a:extLst>
          </p:cNvPr>
          <p:cNvPicPr>
            <a:picLocks noChangeAspect="1"/>
          </p:cNvPicPr>
          <p:nvPr/>
        </p:nvPicPr>
        <p:blipFill>
          <a:blip r:embed="rId3"/>
          <a:stretch>
            <a:fillRect/>
          </a:stretch>
        </p:blipFill>
        <p:spPr>
          <a:xfrm>
            <a:off x="4492001" y="1645558"/>
            <a:ext cx="6743311" cy="5098036"/>
          </a:xfrm>
          <a:prstGeom prst="rect">
            <a:avLst/>
          </a:prstGeom>
        </p:spPr>
      </p:pic>
      <p:sp>
        <p:nvSpPr>
          <p:cNvPr id="5" name="Title 4">
            <a:extLst>
              <a:ext uri="{FF2B5EF4-FFF2-40B4-BE49-F238E27FC236}">
                <a16:creationId xmlns:a16="http://schemas.microsoft.com/office/drawing/2014/main" id="{8E769F0C-5854-4B46-8F3E-DE17B279FB05}"/>
              </a:ext>
            </a:extLst>
          </p:cNvPr>
          <p:cNvSpPr>
            <a:spLocks noGrp="1"/>
          </p:cNvSpPr>
          <p:nvPr>
            <p:ph type="title"/>
          </p:nvPr>
        </p:nvSpPr>
        <p:spPr/>
        <p:txBody>
          <a:bodyPr>
            <a:normAutofit/>
          </a:bodyPr>
          <a:lstStyle/>
          <a:p>
            <a:pPr algn="ctr"/>
            <a:r>
              <a:rPr lang="en-GB" dirty="0">
                <a:latin typeface="Franklin Gothic Medium" panose="020B0603020102020204" pitchFamily="34" charset="0"/>
              </a:rPr>
              <a:t>What is Unconscious Racial Bias?</a:t>
            </a:r>
            <a:br>
              <a:rPr lang="en-GB" dirty="0">
                <a:latin typeface="Franklin Gothic Medium" panose="020B0603020102020204" pitchFamily="34" charset="0"/>
              </a:rPr>
            </a:br>
            <a:r>
              <a:rPr lang="en-GB" sz="2800" dirty="0">
                <a:latin typeface="Franklin Gothic Medium" panose="020B0603020102020204" pitchFamily="34" charset="0"/>
              </a:rPr>
              <a:t>Any comments or reflections?</a:t>
            </a:r>
            <a:endParaRPr lang="en-US" dirty="0"/>
          </a:p>
        </p:txBody>
      </p:sp>
      <p:sp>
        <p:nvSpPr>
          <p:cNvPr id="4" name="TextBox 3">
            <a:extLst>
              <a:ext uri="{FF2B5EF4-FFF2-40B4-BE49-F238E27FC236}">
                <a16:creationId xmlns:a16="http://schemas.microsoft.com/office/drawing/2014/main" id="{0C71BC14-507E-CA4F-B0E6-F84B3640F466}"/>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4</a:t>
            </a:r>
            <a:endParaRPr lang="en-US" dirty="0"/>
          </a:p>
        </p:txBody>
      </p:sp>
      <p:sp>
        <p:nvSpPr>
          <p:cNvPr id="7" name="TextBox 6">
            <a:extLst>
              <a:ext uri="{FF2B5EF4-FFF2-40B4-BE49-F238E27FC236}">
                <a16:creationId xmlns:a16="http://schemas.microsoft.com/office/drawing/2014/main" id="{4DFE7EBE-C108-7247-B2E3-DB14AC13EC65}"/>
              </a:ext>
            </a:extLst>
          </p:cNvPr>
          <p:cNvSpPr txBox="1"/>
          <p:nvPr/>
        </p:nvSpPr>
        <p:spPr>
          <a:xfrm>
            <a:off x="985177" y="2397948"/>
            <a:ext cx="3475827" cy="2062103"/>
          </a:xfrm>
          <a:prstGeom prst="rect">
            <a:avLst/>
          </a:prstGeom>
          <a:noFill/>
        </p:spPr>
        <p:txBody>
          <a:bodyPr wrap="square">
            <a:spAutoFit/>
          </a:bodyPr>
          <a:lstStyle/>
          <a:p>
            <a:pPr lvl="1"/>
            <a:r>
              <a:rPr lang="en-GB" sz="3200" dirty="0">
                <a:latin typeface="Franklin Gothic Medium" panose="020B0603020102020204" pitchFamily="34" charset="0"/>
              </a:rPr>
              <a:t>Action:</a:t>
            </a:r>
          </a:p>
          <a:p>
            <a:pPr lvl="1"/>
            <a:r>
              <a:rPr lang="en-GB" sz="2400" dirty="0">
                <a:latin typeface="Franklin Gothic Medium" panose="020B0603020102020204" pitchFamily="34" charset="0"/>
              </a:rPr>
              <a:t>Do some cleaning up. Think and say good things about non-white people.</a:t>
            </a:r>
          </a:p>
        </p:txBody>
      </p:sp>
    </p:spTree>
    <p:extLst>
      <p:ext uri="{BB962C8B-B14F-4D97-AF65-F5344CB8AC3E}">
        <p14:creationId xmlns:p14="http://schemas.microsoft.com/office/powerpoint/2010/main" val="40581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69F0C-5854-4B46-8F3E-DE17B279FB05}"/>
              </a:ext>
            </a:extLst>
          </p:cNvPr>
          <p:cNvSpPr>
            <a:spLocks noGrp="1"/>
          </p:cNvSpPr>
          <p:nvPr>
            <p:ph type="title"/>
          </p:nvPr>
        </p:nvSpPr>
        <p:spPr/>
        <p:txBody>
          <a:bodyPr>
            <a:normAutofit/>
          </a:bodyPr>
          <a:lstStyle/>
          <a:p>
            <a:pPr algn="ctr"/>
            <a:r>
              <a:rPr lang="en-GB" dirty="0">
                <a:latin typeface="Franklin Gothic Medium" panose="020B0603020102020204" pitchFamily="34" charset="0"/>
              </a:rPr>
              <a:t>What is White Privilege?</a:t>
            </a:r>
            <a:br>
              <a:rPr lang="en-GB" dirty="0">
                <a:latin typeface="Franklin Gothic Medium" panose="020B0603020102020204" pitchFamily="34" charset="0"/>
              </a:rPr>
            </a:br>
            <a:r>
              <a:rPr lang="en-GB" sz="2800" dirty="0">
                <a:latin typeface="Franklin Gothic Medium" panose="020B0603020102020204" pitchFamily="34" charset="0"/>
              </a:rPr>
              <a:t>Any comments or reflections? </a:t>
            </a:r>
            <a:endParaRPr lang="en-US" sz="2800" dirty="0">
              <a:latin typeface="Franklin Gothic Medium" panose="020B0603020102020204" pitchFamily="34" charset="0"/>
            </a:endParaRPr>
          </a:p>
        </p:txBody>
      </p:sp>
      <p:pic>
        <p:nvPicPr>
          <p:cNvPr id="3" name="Picture 2" descr="A child and child with backpacks&#10;&#10;Description automatically generated">
            <a:extLst>
              <a:ext uri="{FF2B5EF4-FFF2-40B4-BE49-F238E27FC236}">
                <a16:creationId xmlns:a16="http://schemas.microsoft.com/office/drawing/2014/main" id="{DB710F91-81C5-9E43-BDF2-B5DF2EF55E27}"/>
              </a:ext>
            </a:extLst>
          </p:cNvPr>
          <p:cNvPicPr>
            <a:picLocks noChangeAspect="1"/>
          </p:cNvPicPr>
          <p:nvPr/>
        </p:nvPicPr>
        <p:blipFill>
          <a:blip r:embed="rId3"/>
          <a:stretch>
            <a:fillRect/>
          </a:stretch>
        </p:blipFill>
        <p:spPr>
          <a:xfrm>
            <a:off x="6096000" y="1628775"/>
            <a:ext cx="3365500" cy="4864100"/>
          </a:xfrm>
          <a:prstGeom prst="rect">
            <a:avLst/>
          </a:prstGeom>
        </p:spPr>
      </p:pic>
      <p:sp>
        <p:nvSpPr>
          <p:cNvPr id="4" name="TextBox 3">
            <a:extLst>
              <a:ext uri="{FF2B5EF4-FFF2-40B4-BE49-F238E27FC236}">
                <a16:creationId xmlns:a16="http://schemas.microsoft.com/office/drawing/2014/main" id="{67C6D3F4-C88C-AC41-82E5-B8B1CAF6C9B7}"/>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4</a:t>
            </a:r>
            <a:endParaRPr lang="en-US" dirty="0"/>
          </a:p>
        </p:txBody>
      </p:sp>
      <p:sp>
        <p:nvSpPr>
          <p:cNvPr id="6" name="TextBox 5">
            <a:extLst>
              <a:ext uri="{FF2B5EF4-FFF2-40B4-BE49-F238E27FC236}">
                <a16:creationId xmlns:a16="http://schemas.microsoft.com/office/drawing/2014/main" id="{5FF7D50A-EB7F-5141-9006-AA4FE2CD17DF}"/>
              </a:ext>
            </a:extLst>
          </p:cNvPr>
          <p:cNvSpPr txBox="1"/>
          <p:nvPr/>
        </p:nvSpPr>
        <p:spPr>
          <a:xfrm>
            <a:off x="986013" y="2582614"/>
            <a:ext cx="3488974" cy="1692771"/>
          </a:xfrm>
          <a:prstGeom prst="rect">
            <a:avLst/>
          </a:prstGeom>
          <a:noFill/>
        </p:spPr>
        <p:txBody>
          <a:bodyPr wrap="square">
            <a:spAutoFit/>
          </a:bodyPr>
          <a:lstStyle/>
          <a:p>
            <a:pPr lvl="1"/>
            <a:r>
              <a:rPr lang="en-GB" sz="3200" dirty="0">
                <a:latin typeface="Franklin Gothic Medium" panose="020B0603020102020204" pitchFamily="34" charset="0"/>
              </a:rPr>
              <a:t>Action</a:t>
            </a:r>
          </a:p>
          <a:p>
            <a:pPr lvl="1"/>
            <a:r>
              <a:rPr lang="en-GB" sz="2400" dirty="0">
                <a:latin typeface="Franklin Gothic Medium" panose="020B0603020102020204" pitchFamily="34" charset="0"/>
              </a:rPr>
              <a:t>Be aware of it and stand up for those without it.</a:t>
            </a:r>
          </a:p>
        </p:txBody>
      </p:sp>
    </p:spTree>
    <p:extLst>
      <p:ext uri="{BB962C8B-B14F-4D97-AF65-F5344CB8AC3E}">
        <p14:creationId xmlns:p14="http://schemas.microsoft.com/office/powerpoint/2010/main" val="126436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6D2466-8124-F3F9-F8B0-1FC92CFA40C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990EFF5-FEE4-F573-3105-E9A7AD021F49}"/>
              </a:ext>
            </a:extLst>
          </p:cNvPr>
          <p:cNvPicPr>
            <a:picLocks noChangeAspect="1"/>
          </p:cNvPicPr>
          <p:nvPr/>
        </p:nvPicPr>
        <p:blipFill rotWithShape="1">
          <a:blip r:embed="rId3"/>
          <a:srcRect l="1375" t="2445" r="2250" b="4222"/>
          <a:stretch/>
        </p:blipFill>
        <p:spPr>
          <a:xfrm>
            <a:off x="0" y="0"/>
            <a:ext cx="12275843" cy="6885592"/>
          </a:xfrm>
          <a:prstGeom prst="rect">
            <a:avLst/>
          </a:prstGeom>
        </p:spPr>
      </p:pic>
      <p:sp>
        <p:nvSpPr>
          <p:cNvPr id="10" name="TextBox 9">
            <a:extLst>
              <a:ext uri="{FF2B5EF4-FFF2-40B4-BE49-F238E27FC236}">
                <a16:creationId xmlns:a16="http://schemas.microsoft.com/office/drawing/2014/main" id="{03546962-A4A9-2A4D-9E16-CB2AC04DDC75}"/>
              </a:ext>
            </a:extLst>
          </p:cNvPr>
          <p:cNvSpPr txBox="1"/>
          <p:nvPr/>
        </p:nvSpPr>
        <p:spPr>
          <a:xfrm>
            <a:off x="956688" y="1958414"/>
            <a:ext cx="5878910" cy="2776529"/>
          </a:xfrm>
          <a:prstGeom prst="rect">
            <a:avLst/>
          </a:prstGeom>
          <a:noFill/>
        </p:spPr>
        <p:txBody>
          <a:bodyPr wrap="square">
            <a:spAutoFit/>
          </a:bodyPr>
          <a:lstStyle/>
          <a:p>
            <a:pPr>
              <a:lnSpc>
                <a:spcPts val="7540"/>
              </a:lnSpc>
            </a:pPr>
            <a:r>
              <a:rPr lang="en-GB" sz="8800" b="1" dirty="0">
                <a:latin typeface="Franklin Gothic Medium" panose="020B0603020102020204" pitchFamily="34" charset="0"/>
              </a:rPr>
              <a:t>Let’s talk about race</a:t>
            </a:r>
          </a:p>
          <a:p>
            <a:pPr>
              <a:lnSpc>
                <a:spcPts val="6540"/>
              </a:lnSpc>
            </a:pPr>
            <a:endParaRPr lang="en-US" sz="4000" dirty="0"/>
          </a:p>
        </p:txBody>
      </p:sp>
      <p:pic>
        <p:nvPicPr>
          <p:cNvPr id="5" name="Picture 4" descr="A group of children smiling&#10;&#10;Description automatically generated">
            <a:extLst>
              <a:ext uri="{FF2B5EF4-FFF2-40B4-BE49-F238E27FC236}">
                <a16:creationId xmlns:a16="http://schemas.microsoft.com/office/drawing/2014/main" id="{4D16C781-6CC9-DD4F-B0F7-B546752C962C}"/>
              </a:ext>
            </a:extLst>
          </p:cNvPr>
          <p:cNvPicPr>
            <a:picLocks noChangeAspect="1"/>
          </p:cNvPicPr>
          <p:nvPr/>
        </p:nvPicPr>
        <p:blipFill>
          <a:blip r:embed="rId4"/>
          <a:stretch>
            <a:fillRect/>
          </a:stretch>
        </p:blipFill>
        <p:spPr>
          <a:xfrm>
            <a:off x="6357802" y="1958414"/>
            <a:ext cx="5419123" cy="3635188"/>
          </a:xfrm>
          <a:prstGeom prst="rect">
            <a:avLst/>
          </a:prstGeom>
        </p:spPr>
      </p:pic>
      <p:pic>
        <p:nvPicPr>
          <p:cNvPr id="6" name="Picture 5" descr="A black background with a black square&#10;&#10;Description automatically generated with medium confidence">
            <a:hlinkClick r:id="rId5"/>
            <a:extLst>
              <a:ext uri="{FF2B5EF4-FFF2-40B4-BE49-F238E27FC236}">
                <a16:creationId xmlns:a16="http://schemas.microsoft.com/office/drawing/2014/main" id="{5C0F8513-65A2-B24A-B75B-16FAC6B43F26}"/>
              </a:ext>
            </a:extLst>
          </p:cNvPr>
          <p:cNvPicPr>
            <a:picLocks noChangeAspect="1"/>
          </p:cNvPicPr>
          <p:nvPr/>
        </p:nvPicPr>
        <p:blipFill>
          <a:blip r:embed="rId6"/>
          <a:stretch>
            <a:fillRect/>
          </a:stretch>
        </p:blipFill>
        <p:spPr>
          <a:xfrm>
            <a:off x="3974978" y="3886997"/>
            <a:ext cx="2573480" cy="2031695"/>
          </a:xfrm>
          <a:prstGeom prst="rect">
            <a:avLst/>
          </a:prstGeom>
        </p:spPr>
      </p:pic>
      <p:sp>
        <p:nvSpPr>
          <p:cNvPr id="14" name="TextBox 13">
            <a:extLst>
              <a:ext uri="{FF2B5EF4-FFF2-40B4-BE49-F238E27FC236}">
                <a16:creationId xmlns:a16="http://schemas.microsoft.com/office/drawing/2014/main" id="{11B909A8-6017-434E-9B1A-4553DEECF483}"/>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1</a:t>
            </a:r>
            <a:endParaRPr lang="en-US" dirty="0"/>
          </a:p>
        </p:txBody>
      </p:sp>
    </p:spTree>
    <p:extLst>
      <p:ext uri="{BB962C8B-B14F-4D97-AF65-F5344CB8AC3E}">
        <p14:creationId xmlns:p14="http://schemas.microsoft.com/office/powerpoint/2010/main" val="94129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69F0C-5854-4B46-8F3E-DE17B279FB05}"/>
              </a:ext>
            </a:extLst>
          </p:cNvPr>
          <p:cNvSpPr>
            <a:spLocks noGrp="1"/>
          </p:cNvSpPr>
          <p:nvPr>
            <p:ph type="title"/>
          </p:nvPr>
        </p:nvSpPr>
        <p:spPr/>
        <p:txBody>
          <a:bodyPr>
            <a:normAutofit/>
          </a:bodyPr>
          <a:lstStyle/>
          <a:p>
            <a:pPr algn="ctr"/>
            <a:r>
              <a:rPr lang="en-GB" dirty="0">
                <a:latin typeface="Franklin Gothic Medium" panose="020B0603020102020204" pitchFamily="34" charset="0"/>
              </a:rPr>
              <a:t>What is Adultification?</a:t>
            </a:r>
            <a:br>
              <a:rPr lang="en-GB" dirty="0">
                <a:latin typeface="Franklin Gothic Medium" panose="020B0603020102020204" pitchFamily="34" charset="0"/>
              </a:rPr>
            </a:br>
            <a:r>
              <a:rPr lang="en-GB" sz="2800" dirty="0">
                <a:latin typeface="Franklin Gothic Medium" panose="020B0603020102020204" pitchFamily="34" charset="0"/>
              </a:rPr>
              <a:t>Any comments or reflections? </a:t>
            </a:r>
            <a:endParaRPr lang="en-US" sz="2800" dirty="0">
              <a:latin typeface="Franklin Gothic Medium" panose="020B0603020102020204" pitchFamily="34" charset="0"/>
            </a:endParaRPr>
          </a:p>
        </p:txBody>
      </p:sp>
      <p:sp>
        <p:nvSpPr>
          <p:cNvPr id="4" name="TextBox 3">
            <a:extLst>
              <a:ext uri="{FF2B5EF4-FFF2-40B4-BE49-F238E27FC236}">
                <a16:creationId xmlns:a16="http://schemas.microsoft.com/office/drawing/2014/main" id="{67C6D3F4-C88C-AC41-82E5-B8B1CAF6C9B7}"/>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4</a:t>
            </a:r>
            <a:endParaRPr lang="en-US" dirty="0"/>
          </a:p>
        </p:txBody>
      </p:sp>
      <p:pic>
        <p:nvPicPr>
          <p:cNvPr id="8" name="Picture 7">
            <a:extLst>
              <a:ext uri="{FF2B5EF4-FFF2-40B4-BE49-F238E27FC236}">
                <a16:creationId xmlns:a16="http://schemas.microsoft.com/office/drawing/2014/main" id="{3E38B587-6CDC-704F-B78D-44C4B910AB65}"/>
              </a:ext>
            </a:extLst>
          </p:cNvPr>
          <p:cNvPicPr>
            <a:picLocks noChangeAspect="1"/>
          </p:cNvPicPr>
          <p:nvPr/>
        </p:nvPicPr>
        <p:blipFill>
          <a:blip r:embed="rId3"/>
          <a:stretch>
            <a:fillRect/>
          </a:stretch>
        </p:blipFill>
        <p:spPr>
          <a:xfrm>
            <a:off x="4143859" y="1730375"/>
            <a:ext cx="6477000" cy="4762500"/>
          </a:xfrm>
          <a:prstGeom prst="rect">
            <a:avLst/>
          </a:prstGeom>
        </p:spPr>
      </p:pic>
      <p:sp>
        <p:nvSpPr>
          <p:cNvPr id="11" name="TextBox 10">
            <a:extLst>
              <a:ext uri="{FF2B5EF4-FFF2-40B4-BE49-F238E27FC236}">
                <a16:creationId xmlns:a16="http://schemas.microsoft.com/office/drawing/2014/main" id="{C34FAD57-6556-EE4C-A602-46F59EBB71E8}"/>
              </a:ext>
            </a:extLst>
          </p:cNvPr>
          <p:cNvSpPr txBox="1"/>
          <p:nvPr/>
        </p:nvSpPr>
        <p:spPr>
          <a:xfrm>
            <a:off x="598621" y="2522381"/>
            <a:ext cx="2621070" cy="2123658"/>
          </a:xfrm>
          <a:prstGeom prst="rect">
            <a:avLst/>
          </a:prstGeom>
          <a:noFill/>
        </p:spPr>
        <p:txBody>
          <a:bodyPr wrap="square">
            <a:spAutoFit/>
          </a:bodyPr>
          <a:lstStyle/>
          <a:p>
            <a:pPr lvl="1"/>
            <a:r>
              <a:rPr lang="en-GB" sz="3600" dirty="0">
                <a:latin typeface="Franklin Gothic Medium" panose="020B0603020102020204" pitchFamily="34" charset="0"/>
              </a:rPr>
              <a:t>Action</a:t>
            </a:r>
          </a:p>
          <a:p>
            <a:pPr lvl="1"/>
            <a:r>
              <a:rPr lang="en-GB" sz="2400" dirty="0">
                <a:latin typeface="Franklin Gothic Medium" panose="020B0603020102020204" pitchFamily="34" charset="0"/>
              </a:rPr>
              <a:t>All children are children. Remind adults about this. </a:t>
            </a:r>
          </a:p>
        </p:txBody>
      </p:sp>
    </p:spTree>
    <p:extLst>
      <p:ext uri="{BB962C8B-B14F-4D97-AF65-F5344CB8AC3E}">
        <p14:creationId xmlns:p14="http://schemas.microsoft.com/office/powerpoint/2010/main" val="296137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6D2466-8124-F3F9-F8B0-1FC92CFA40CA}"/>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0990EFF5-FEE4-F573-3105-E9A7AD021F49}"/>
              </a:ext>
            </a:extLst>
          </p:cNvPr>
          <p:cNvPicPr>
            <a:picLocks noChangeAspect="1"/>
          </p:cNvPicPr>
          <p:nvPr/>
        </p:nvPicPr>
        <p:blipFill rotWithShape="1">
          <a:blip r:embed="rId3"/>
          <a:srcRect l="1375" t="2445" r="2250" b="4222"/>
          <a:stretch/>
        </p:blipFill>
        <p:spPr>
          <a:xfrm>
            <a:off x="0" y="0"/>
            <a:ext cx="12275843" cy="6885592"/>
          </a:xfrm>
          <a:prstGeom prst="rect">
            <a:avLst/>
          </a:prstGeom>
        </p:spPr>
      </p:pic>
      <p:pic>
        <p:nvPicPr>
          <p:cNvPr id="5" name="Picture 4" descr="A group of children smiling&#10;&#10;Description automatically generated">
            <a:extLst>
              <a:ext uri="{FF2B5EF4-FFF2-40B4-BE49-F238E27FC236}">
                <a16:creationId xmlns:a16="http://schemas.microsoft.com/office/drawing/2014/main" id="{4D16C781-6CC9-DD4F-B0F7-B546752C962C}"/>
              </a:ext>
            </a:extLst>
          </p:cNvPr>
          <p:cNvPicPr>
            <a:picLocks noChangeAspect="1"/>
          </p:cNvPicPr>
          <p:nvPr/>
        </p:nvPicPr>
        <p:blipFill>
          <a:blip r:embed="rId4"/>
          <a:stretch>
            <a:fillRect/>
          </a:stretch>
        </p:blipFill>
        <p:spPr>
          <a:xfrm>
            <a:off x="8464140" y="2466748"/>
            <a:ext cx="3384846" cy="2270580"/>
          </a:xfrm>
          <a:prstGeom prst="rect">
            <a:avLst/>
          </a:prstGeom>
        </p:spPr>
      </p:pic>
      <p:sp>
        <p:nvSpPr>
          <p:cNvPr id="6" name="Rounded Rectangle 5">
            <a:extLst>
              <a:ext uri="{FF2B5EF4-FFF2-40B4-BE49-F238E27FC236}">
                <a16:creationId xmlns:a16="http://schemas.microsoft.com/office/drawing/2014/main" id="{C0F7562E-3270-C945-B1FB-1843F7E29CE2}"/>
              </a:ext>
            </a:extLst>
          </p:cNvPr>
          <p:cNvSpPr/>
          <p:nvPr/>
        </p:nvSpPr>
        <p:spPr>
          <a:xfrm>
            <a:off x="1082946" y="1556820"/>
            <a:ext cx="6167857" cy="1381332"/>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546962-A4A9-2A4D-9E16-CB2AC04DDC75}"/>
              </a:ext>
            </a:extLst>
          </p:cNvPr>
          <p:cNvSpPr txBox="1"/>
          <p:nvPr/>
        </p:nvSpPr>
        <p:spPr>
          <a:xfrm>
            <a:off x="956688" y="886565"/>
            <a:ext cx="7476112" cy="523220"/>
          </a:xfrm>
          <a:prstGeom prst="rect">
            <a:avLst/>
          </a:prstGeom>
          <a:noFill/>
        </p:spPr>
        <p:txBody>
          <a:bodyPr wrap="square">
            <a:spAutoFit/>
          </a:bodyPr>
          <a:lstStyle/>
          <a:p>
            <a:r>
              <a:rPr lang="en-GB" sz="2800" dirty="0">
                <a:latin typeface="Franklin Gothic Medium" panose="020B0603020102020204" pitchFamily="34" charset="0"/>
              </a:rPr>
              <a:t>What actions can you take against …</a:t>
            </a:r>
            <a:endParaRPr lang="en-US" sz="2800" dirty="0"/>
          </a:p>
        </p:txBody>
      </p:sp>
      <p:sp>
        <p:nvSpPr>
          <p:cNvPr id="9" name="TextBox 8">
            <a:extLst>
              <a:ext uri="{FF2B5EF4-FFF2-40B4-BE49-F238E27FC236}">
                <a16:creationId xmlns:a16="http://schemas.microsoft.com/office/drawing/2014/main" id="{E2B07692-0162-954A-9ECB-D62809EBBD6B}"/>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4</a:t>
            </a:r>
            <a:endParaRPr lang="en-US" dirty="0"/>
          </a:p>
        </p:txBody>
      </p:sp>
      <p:sp>
        <p:nvSpPr>
          <p:cNvPr id="12" name="TextBox 11">
            <a:extLst>
              <a:ext uri="{FF2B5EF4-FFF2-40B4-BE49-F238E27FC236}">
                <a16:creationId xmlns:a16="http://schemas.microsoft.com/office/drawing/2014/main" id="{0132F38F-60DF-BF46-8292-85355DD92F36}"/>
              </a:ext>
            </a:extLst>
          </p:cNvPr>
          <p:cNvSpPr txBox="1"/>
          <p:nvPr/>
        </p:nvSpPr>
        <p:spPr>
          <a:xfrm>
            <a:off x="956688" y="1579690"/>
            <a:ext cx="6141026" cy="1323439"/>
          </a:xfrm>
          <a:prstGeom prst="rect">
            <a:avLst/>
          </a:prstGeom>
          <a:noFill/>
        </p:spPr>
        <p:txBody>
          <a:bodyPr wrap="square">
            <a:spAutoFit/>
          </a:bodyPr>
          <a:lstStyle/>
          <a:p>
            <a:pPr lvl="1"/>
            <a:r>
              <a:rPr lang="en-GB" sz="3200" dirty="0">
                <a:solidFill>
                  <a:srgbClr val="945200"/>
                </a:solidFill>
                <a:latin typeface="Franklin Gothic Medium" panose="020B0603020102020204" pitchFamily="34" charset="0"/>
              </a:rPr>
              <a:t>Unconscious Racial Bias</a:t>
            </a:r>
          </a:p>
          <a:p>
            <a:pPr lvl="1"/>
            <a:r>
              <a:rPr lang="en-GB" sz="2400" dirty="0">
                <a:latin typeface="Franklin Gothic Medium" panose="020B0603020102020204" pitchFamily="34" charset="0"/>
              </a:rPr>
              <a:t>Do some cleaning up. Think and say good things about non-white people.</a:t>
            </a:r>
          </a:p>
        </p:txBody>
      </p:sp>
      <p:sp>
        <p:nvSpPr>
          <p:cNvPr id="16" name="Rounded Rectangle 15">
            <a:extLst>
              <a:ext uri="{FF2B5EF4-FFF2-40B4-BE49-F238E27FC236}">
                <a16:creationId xmlns:a16="http://schemas.microsoft.com/office/drawing/2014/main" id="{A1EEECF6-F1B0-F34D-872D-CE3657FDC892}"/>
              </a:ext>
            </a:extLst>
          </p:cNvPr>
          <p:cNvSpPr/>
          <p:nvPr/>
        </p:nvSpPr>
        <p:spPr>
          <a:xfrm>
            <a:off x="1082946" y="3237897"/>
            <a:ext cx="7053923" cy="1214833"/>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B5E14F9-832A-8245-BC31-BC6D5FE09F25}"/>
              </a:ext>
            </a:extLst>
          </p:cNvPr>
          <p:cNvSpPr/>
          <p:nvPr/>
        </p:nvSpPr>
        <p:spPr>
          <a:xfrm>
            <a:off x="1082945" y="4813971"/>
            <a:ext cx="7336708" cy="1381332"/>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EC1EA82-AFE8-4C44-B82A-C0BFEF7B6D57}"/>
              </a:ext>
            </a:extLst>
          </p:cNvPr>
          <p:cNvSpPr txBox="1"/>
          <p:nvPr/>
        </p:nvSpPr>
        <p:spPr>
          <a:xfrm>
            <a:off x="943541" y="3332549"/>
            <a:ext cx="7476112" cy="954107"/>
          </a:xfrm>
          <a:prstGeom prst="rect">
            <a:avLst/>
          </a:prstGeom>
          <a:noFill/>
        </p:spPr>
        <p:txBody>
          <a:bodyPr wrap="square">
            <a:spAutoFit/>
          </a:bodyPr>
          <a:lstStyle/>
          <a:p>
            <a:pPr lvl="1"/>
            <a:r>
              <a:rPr lang="en-GB" sz="3200" dirty="0">
                <a:solidFill>
                  <a:srgbClr val="945200"/>
                </a:solidFill>
                <a:latin typeface="Franklin Gothic Medium" panose="020B0603020102020204" pitchFamily="34" charset="0"/>
              </a:rPr>
              <a:t>White privilege</a:t>
            </a:r>
          </a:p>
          <a:p>
            <a:pPr lvl="1"/>
            <a:r>
              <a:rPr lang="en-GB" sz="2400" dirty="0">
                <a:latin typeface="Franklin Gothic Medium" panose="020B0603020102020204" pitchFamily="34" charset="0"/>
              </a:rPr>
              <a:t>Be aware of it and stand up for those without it.</a:t>
            </a:r>
          </a:p>
        </p:txBody>
      </p:sp>
      <p:sp>
        <p:nvSpPr>
          <p:cNvPr id="18" name="TextBox 17">
            <a:extLst>
              <a:ext uri="{FF2B5EF4-FFF2-40B4-BE49-F238E27FC236}">
                <a16:creationId xmlns:a16="http://schemas.microsoft.com/office/drawing/2014/main" id="{F362C528-CFA0-064B-9359-594F0C6CD746}"/>
              </a:ext>
            </a:extLst>
          </p:cNvPr>
          <p:cNvSpPr txBox="1"/>
          <p:nvPr/>
        </p:nvSpPr>
        <p:spPr>
          <a:xfrm>
            <a:off x="896503" y="5019457"/>
            <a:ext cx="7240365" cy="1015663"/>
          </a:xfrm>
          <a:prstGeom prst="rect">
            <a:avLst/>
          </a:prstGeom>
          <a:noFill/>
        </p:spPr>
        <p:txBody>
          <a:bodyPr wrap="square">
            <a:spAutoFit/>
          </a:bodyPr>
          <a:lstStyle/>
          <a:p>
            <a:pPr lvl="1"/>
            <a:r>
              <a:rPr lang="en-GB" sz="3600" dirty="0">
                <a:solidFill>
                  <a:srgbClr val="945200"/>
                </a:solidFill>
                <a:latin typeface="Franklin Gothic Medium" panose="020B0603020102020204" pitchFamily="34" charset="0"/>
              </a:rPr>
              <a:t>Adultification</a:t>
            </a:r>
          </a:p>
          <a:p>
            <a:pPr lvl="1"/>
            <a:r>
              <a:rPr lang="en-GB" sz="2400" dirty="0">
                <a:latin typeface="Franklin Gothic Medium" panose="020B0603020102020204" pitchFamily="34" charset="0"/>
              </a:rPr>
              <a:t>All children are children. Remind adults about this. </a:t>
            </a:r>
          </a:p>
        </p:txBody>
      </p:sp>
    </p:spTree>
    <p:extLst>
      <p:ext uri="{BB962C8B-B14F-4D97-AF65-F5344CB8AC3E}">
        <p14:creationId xmlns:p14="http://schemas.microsoft.com/office/powerpoint/2010/main" val="40817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D8A3A-D067-E6FC-10E3-7D9EBF97EA31}"/>
              </a:ext>
            </a:extLst>
          </p:cNvPr>
          <p:cNvSpPr>
            <a:spLocks noGrp="1"/>
          </p:cNvSpPr>
          <p:nvPr>
            <p:ph type="title"/>
          </p:nvPr>
        </p:nvSpPr>
        <p:spPr/>
        <p:txBody>
          <a:bodyPr>
            <a:normAutofit/>
          </a:bodyPr>
          <a:lstStyle/>
          <a:p>
            <a:pPr algn="ctr"/>
            <a:r>
              <a:rPr lang="en-GB" dirty="0">
                <a:latin typeface="Franklin Gothic Medium" panose="020B0603020102020204" pitchFamily="34" charset="0"/>
              </a:rPr>
              <a:t>What is being </a:t>
            </a:r>
            <a:r>
              <a:rPr lang="en-GB" dirty="0">
                <a:solidFill>
                  <a:srgbClr val="945200"/>
                </a:solidFill>
                <a:latin typeface="Franklin Gothic Medium" panose="020B0603020102020204" pitchFamily="34" charset="0"/>
              </a:rPr>
              <a:t>anti</a:t>
            </a:r>
            <a:r>
              <a:rPr lang="en-GB" dirty="0">
                <a:latin typeface="Franklin Gothic Medium" panose="020B0603020102020204" pitchFamily="34" charset="0"/>
              </a:rPr>
              <a:t>-racist?</a:t>
            </a:r>
            <a:br>
              <a:rPr lang="en-GB" dirty="0">
                <a:latin typeface="Franklin Gothic Medium" panose="020B0603020102020204" pitchFamily="34" charset="0"/>
              </a:rPr>
            </a:br>
            <a:r>
              <a:rPr lang="en-GB" sz="2800" dirty="0">
                <a:latin typeface="Franklin Gothic Medium" panose="020B0603020102020204" pitchFamily="34" charset="0"/>
              </a:rPr>
              <a:t>Any comments or reflections?</a:t>
            </a:r>
          </a:p>
        </p:txBody>
      </p:sp>
      <p:pic>
        <p:nvPicPr>
          <p:cNvPr id="2" name="Picture 1">
            <a:extLst>
              <a:ext uri="{FF2B5EF4-FFF2-40B4-BE49-F238E27FC236}">
                <a16:creationId xmlns:a16="http://schemas.microsoft.com/office/drawing/2014/main" id="{2BD10368-96A9-FA9F-518B-AABE2F94EA0D}"/>
              </a:ext>
            </a:extLst>
          </p:cNvPr>
          <p:cNvPicPr>
            <a:picLocks noChangeAspect="1"/>
          </p:cNvPicPr>
          <p:nvPr/>
        </p:nvPicPr>
        <p:blipFill>
          <a:blip r:embed="rId3"/>
          <a:stretch>
            <a:fillRect/>
          </a:stretch>
        </p:blipFill>
        <p:spPr>
          <a:xfrm>
            <a:off x="6730612" y="2058208"/>
            <a:ext cx="4047671" cy="4047671"/>
          </a:xfrm>
          <a:prstGeom prst="rect">
            <a:avLst/>
          </a:prstGeom>
        </p:spPr>
      </p:pic>
      <p:pic>
        <p:nvPicPr>
          <p:cNvPr id="4" name="Picture 3">
            <a:extLst>
              <a:ext uri="{FF2B5EF4-FFF2-40B4-BE49-F238E27FC236}">
                <a16:creationId xmlns:a16="http://schemas.microsoft.com/office/drawing/2014/main" id="{1CBF0B42-C486-5C07-148C-13F44219D5F0}"/>
              </a:ext>
            </a:extLst>
          </p:cNvPr>
          <p:cNvPicPr>
            <a:picLocks noChangeAspect="1"/>
          </p:cNvPicPr>
          <p:nvPr/>
        </p:nvPicPr>
        <p:blipFill>
          <a:blip r:embed="rId4"/>
          <a:stretch>
            <a:fillRect/>
          </a:stretch>
        </p:blipFill>
        <p:spPr>
          <a:xfrm>
            <a:off x="838200" y="1690688"/>
            <a:ext cx="4970106" cy="4415191"/>
          </a:xfrm>
          <a:prstGeom prst="rect">
            <a:avLst/>
          </a:prstGeom>
        </p:spPr>
      </p:pic>
      <p:sp>
        <p:nvSpPr>
          <p:cNvPr id="5" name="TextBox 4">
            <a:extLst>
              <a:ext uri="{FF2B5EF4-FFF2-40B4-BE49-F238E27FC236}">
                <a16:creationId xmlns:a16="http://schemas.microsoft.com/office/drawing/2014/main" id="{87D6BED3-D782-F14C-91CC-BF53C68F96BD}"/>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5</a:t>
            </a:r>
            <a:endParaRPr lang="en-US" dirty="0"/>
          </a:p>
        </p:txBody>
      </p:sp>
    </p:spTree>
    <p:extLst>
      <p:ext uri="{BB962C8B-B14F-4D97-AF65-F5344CB8AC3E}">
        <p14:creationId xmlns:p14="http://schemas.microsoft.com/office/powerpoint/2010/main" val="34830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1363848-E413-6F49-8E80-06D77AAF0E6E}"/>
              </a:ext>
            </a:extLst>
          </p:cNvPr>
          <p:cNvPicPr>
            <a:picLocks noChangeAspect="1"/>
          </p:cNvPicPr>
          <p:nvPr/>
        </p:nvPicPr>
        <p:blipFill rotWithShape="1">
          <a:blip r:embed="rId3"/>
          <a:srcRect l="1676" t="3830" r="46093" b="15831"/>
          <a:stretch/>
        </p:blipFill>
        <p:spPr>
          <a:xfrm>
            <a:off x="4200152" y="1414991"/>
            <a:ext cx="3260411" cy="3791416"/>
          </a:xfrm>
          <a:prstGeom prst="rect">
            <a:avLst/>
          </a:prstGeom>
        </p:spPr>
      </p:pic>
      <p:sp>
        <p:nvSpPr>
          <p:cNvPr id="6" name="Title 5">
            <a:extLst>
              <a:ext uri="{FF2B5EF4-FFF2-40B4-BE49-F238E27FC236}">
                <a16:creationId xmlns:a16="http://schemas.microsoft.com/office/drawing/2014/main" id="{B54D8A3A-D067-E6FC-10E3-7D9EBF97EA31}"/>
              </a:ext>
            </a:extLst>
          </p:cNvPr>
          <p:cNvSpPr>
            <a:spLocks noGrp="1"/>
          </p:cNvSpPr>
          <p:nvPr>
            <p:ph type="title"/>
          </p:nvPr>
        </p:nvSpPr>
        <p:spPr/>
        <p:txBody>
          <a:bodyPr>
            <a:normAutofit/>
          </a:bodyPr>
          <a:lstStyle/>
          <a:p>
            <a:pPr algn="ctr"/>
            <a:r>
              <a:rPr lang="en-GB" dirty="0">
                <a:latin typeface="Franklin Gothic Medium" panose="020B0603020102020204" pitchFamily="34" charset="0"/>
              </a:rPr>
              <a:t>How can one be </a:t>
            </a:r>
            <a:r>
              <a:rPr lang="en-GB" dirty="0">
                <a:solidFill>
                  <a:srgbClr val="945200"/>
                </a:solidFill>
                <a:latin typeface="Franklin Gothic Medium" panose="020B0603020102020204" pitchFamily="34" charset="0"/>
              </a:rPr>
              <a:t>anti</a:t>
            </a:r>
            <a:r>
              <a:rPr lang="en-GB" dirty="0">
                <a:latin typeface="Franklin Gothic Medium" panose="020B0603020102020204" pitchFamily="34" charset="0"/>
              </a:rPr>
              <a:t>-racist?</a:t>
            </a:r>
            <a:br>
              <a:rPr lang="en-GB" dirty="0">
                <a:latin typeface="Franklin Gothic Medium" panose="020B0603020102020204" pitchFamily="34" charset="0"/>
              </a:rPr>
            </a:br>
            <a:r>
              <a:rPr lang="en-GB" sz="2800" dirty="0">
                <a:latin typeface="Franklin Gothic Medium" panose="020B0603020102020204" pitchFamily="34" charset="0"/>
              </a:rPr>
              <a:t>Any comments or reflections?</a:t>
            </a:r>
          </a:p>
        </p:txBody>
      </p:sp>
      <p:grpSp>
        <p:nvGrpSpPr>
          <p:cNvPr id="5" name="Group 4">
            <a:extLst>
              <a:ext uri="{FF2B5EF4-FFF2-40B4-BE49-F238E27FC236}">
                <a16:creationId xmlns:a16="http://schemas.microsoft.com/office/drawing/2014/main" id="{2E45B68E-541E-7543-AAB6-4B0D8225A1BB}"/>
              </a:ext>
            </a:extLst>
          </p:cNvPr>
          <p:cNvGrpSpPr/>
          <p:nvPr/>
        </p:nvGrpSpPr>
        <p:grpSpPr>
          <a:xfrm>
            <a:off x="1952023" y="4315857"/>
            <a:ext cx="544245" cy="707886"/>
            <a:chOff x="1177654" y="4325496"/>
            <a:chExt cx="544245" cy="707886"/>
          </a:xfrm>
        </p:grpSpPr>
        <p:sp>
          <p:nvSpPr>
            <p:cNvPr id="4" name="Oval 3">
              <a:extLst>
                <a:ext uri="{FF2B5EF4-FFF2-40B4-BE49-F238E27FC236}">
                  <a16:creationId xmlns:a16="http://schemas.microsoft.com/office/drawing/2014/main" id="{CA8AEC25-C6F7-634E-B393-71B1A0188809}"/>
                </a:ext>
              </a:extLst>
            </p:cNvPr>
            <p:cNvSpPr/>
            <p:nvPr/>
          </p:nvSpPr>
          <p:spPr>
            <a:xfrm>
              <a:off x="1177654" y="4413068"/>
              <a:ext cx="544245" cy="54424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EA452C6-1FBF-714A-A079-B4982F952F64}"/>
                </a:ext>
              </a:extLst>
            </p:cNvPr>
            <p:cNvSpPr txBox="1"/>
            <p:nvPr/>
          </p:nvSpPr>
          <p:spPr>
            <a:xfrm>
              <a:off x="1228487" y="4325496"/>
              <a:ext cx="472775" cy="707886"/>
            </a:xfrm>
            <a:prstGeom prst="rect">
              <a:avLst/>
            </a:prstGeom>
            <a:noFill/>
          </p:spPr>
          <p:txBody>
            <a:bodyPr wrap="square">
              <a:spAutoFit/>
            </a:bodyPr>
            <a:lstStyle/>
            <a:p>
              <a:r>
                <a:rPr lang="en-US" sz="4000" b="1" dirty="0"/>
                <a:t>1</a:t>
              </a:r>
            </a:p>
          </p:txBody>
        </p:sp>
      </p:grpSp>
      <p:grpSp>
        <p:nvGrpSpPr>
          <p:cNvPr id="17" name="Group 16">
            <a:extLst>
              <a:ext uri="{FF2B5EF4-FFF2-40B4-BE49-F238E27FC236}">
                <a16:creationId xmlns:a16="http://schemas.microsoft.com/office/drawing/2014/main" id="{048F38D0-B6C6-6E43-9CB2-E84503910743}"/>
              </a:ext>
            </a:extLst>
          </p:cNvPr>
          <p:cNvGrpSpPr/>
          <p:nvPr/>
        </p:nvGrpSpPr>
        <p:grpSpPr>
          <a:xfrm>
            <a:off x="5821434" y="4315857"/>
            <a:ext cx="544245" cy="707886"/>
            <a:chOff x="1177654" y="4325496"/>
            <a:chExt cx="544245" cy="707886"/>
          </a:xfrm>
        </p:grpSpPr>
        <p:sp>
          <p:nvSpPr>
            <p:cNvPr id="18" name="Oval 17">
              <a:extLst>
                <a:ext uri="{FF2B5EF4-FFF2-40B4-BE49-F238E27FC236}">
                  <a16:creationId xmlns:a16="http://schemas.microsoft.com/office/drawing/2014/main" id="{25940349-372E-0F4E-827B-3812E3301A50}"/>
                </a:ext>
              </a:extLst>
            </p:cNvPr>
            <p:cNvSpPr/>
            <p:nvPr/>
          </p:nvSpPr>
          <p:spPr>
            <a:xfrm>
              <a:off x="1177654" y="4413068"/>
              <a:ext cx="544245" cy="54424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55556D6-C9C0-CE4B-A435-B988740D9476}"/>
                </a:ext>
              </a:extLst>
            </p:cNvPr>
            <p:cNvSpPr txBox="1"/>
            <p:nvPr/>
          </p:nvSpPr>
          <p:spPr>
            <a:xfrm>
              <a:off x="1228487" y="4325496"/>
              <a:ext cx="472775" cy="707886"/>
            </a:xfrm>
            <a:prstGeom prst="rect">
              <a:avLst/>
            </a:prstGeom>
            <a:noFill/>
          </p:spPr>
          <p:txBody>
            <a:bodyPr wrap="square">
              <a:spAutoFit/>
            </a:bodyPr>
            <a:lstStyle/>
            <a:p>
              <a:r>
                <a:rPr lang="en-US" sz="4000" b="1" dirty="0"/>
                <a:t>2</a:t>
              </a:r>
            </a:p>
          </p:txBody>
        </p:sp>
      </p:grpSp>
      <p:grpSp>
        <p:nvGrpSpPr>
          <p:cNvPr id="22" name="Group 21">
            <a:extLst>
              <a:ext uri="{FF2B5EF4-FFF2-40B4-BE49-F238E27FC236}">
                <a16:creationId xmlns:a16="http://schemas.microsoft.com/office/drawing/2014/main" id="{50B9F95F-7FA7-F14A-85BE-2473DB7ECA18}"/>
              </a:ext>
            </a:extLst>
          </p:cNvPr>
          <p:cNvGrpSpPr/>
          <p:nvPr/>
        </p:nvGrpSpPr>
        <p:grpSpPr>
          <a:xfrm>
            <a:off x="9396110" y="4376813"/>
            <a:ext cx="544245" cy="707886"/>
            <a:chOff x="1177654" y="4325496"/>
            <a:chExt cx="544245" cy="707886"/>
          </a:xfrm>
        </p:grpSpPr>
        <p:sp>
          <p:nvSpPr>
            <p:cNvPr id="23" name="Oval 22">
              <a:extLst>
                <a:ext uri="{FF2B5EF4-FFF2-40B4-BE49-F238E27FC236}">
                  <a16:creationId xmlns:a16="http://schemas.microsoft.com/office/drawing/2014/main" id="{EA1C01E2-D282-C544-819C-898B3508BD26}"/>
                </a:ext>
              </a:extLst>
            </p:cNvPr>
            <p:cNvSpPr/>
            <p:nvPr/>
          </p:nvSpPr>
          <p:spPr>
            <a:xfrm>
              <a:off x="1177654" y="4413068"/>
              <a:ext cx="544245" cy="54424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7E15EBE-42C3-8B4A-8697-697B4750C719}"/>
                </a:ext>
              </a:extLst>
            </p:cNvPr>
            <p:cNvSpPr txBox="1"/>
            <p:nvPr/>
          </p:nvSpPr>
          <p:spPr>
            <a:xfrm>
              <a:off x="1228487" y="4325496"/>
              <a:ext cx="472775" cy="707886"/>
            </a:xfrm>
            <a:prstGeom prst="rect">
              <a:avLst/>
            </a:prstGeom>
            <a:noFill/>
          </p:spPr>
          <p:txBody>
            <a:bodyPr wrap="square">
              <a:spAutoFit/>
            </a:bodyPr>
            <a:lstStyle/>
            <a:p>
              <a:r>
                <a:rPr lang="en-US" sz="4000" b="1" dirty="0"/>
                <a:t>3</a:t>
              </a:r>
            </a:p>
          </p:txBody>
        </p:sp>
      </p:grpSp>
      <p:sp>
        <p:nvSpPr>
          <p:cNvPr id="28" name="TextBox 27">
            <a:extLst>
              <a:ext uri="{FF2B5EF4-FFF2-40B4-BE49-F238E27FC236}">
                <a16:creationId xmlns:a16="http://schemas.microsoft.com/office/drawing/2014/main" id="{E4381979-3F5D-2246-A578-BFC77892FC1A}"/>
              </a:ext>
            </a:extLst>
          </p:cNvPr>
          <p:cNvSpPr txBox="1"/>
          <p:nvPr/>
        </p:nvSpPr>
        <p:spPr>
          <a:xfrm>
            <a:off x="838200" y="5085333"/>
            <a:ext cx="2806394" cy="954107"/>
          </a:xfrm>
          <a:prstGeom prst="rect">
            <a:avLst/>
          </a:prstGeom>
          <a:noFill/>
        </p:spPr>
        <p:txBody>
          <a:bodyPr wrap="square">
            <a:spAutoFit/>
          </a:bodyPr>
          <a:lstStyle/>
          <a:p>
            <a:pPr algn="ctr"/>
            <a:r>
              <a:rPr lang="en-GB" sz="2800" dirty="0">
                <a:latin typeface="Franklin Gothic Medium" panose="020B0603020102020204" pitchFamily="34" charset="0"/>
              </a:rPr>
              <a:t>Believe that we are the same.</a:t>
            </a:r>
            <a:endParaRPr lang="en-GB" sz="2800" dirty="0">
              <a:effectLst/>
              <a:latin typeface="Comic Sans MS" panose="030F0902030302020204" pitchFamily="66" charset="0"/>
            </a:endParaRPr>
          </a:p>
        </p:txBody>
      </p:sp>
      <p:sp>
        <p:nvSpPr>
          <p:cNvPr id="29" name="TextBox 28">
            <a:extLst>
              <a:ext uri="{FF2B5EF4-FFF2-40B4-BE49-F238E27FC236}">
                <a16:creationId xmlns:a16="http://schemas.microsoft.com/office/drawing/2014/main" id="{451E3873-5034-C344-B4F1-24BEA835EAC1}"/>
              </a:ext>
            </a:extLst>
          </p:cNvPr>
          <p:cNvSpPr txBox="1"/>
          <p:nvPr/>
        </p:nvSpPr>
        <p:spPr>
          <a:xfrm>
            <a:off x="3830004" y="5085334"/>
            <a:ext cx="4080174" cy="954107"/>
          </a:xfrm>
          <a:prstGeom prst="rect">
            <a:avLst/>
          </a:prstGeom>
          <a:noFill/>
        </p:spPr>
        <p:txBody>
          <a:bodyPr wrap="square">
            <a:spAutoFit/>
          </a:bodyPr>
          <a:lstStyle/>
          <a:p>
            <a:pPr algn="ctr"/>
            <a:r>
              <a:rPr lang="en-GB" sz="2800" dirty="0">
                <a:latin typeface="Franklin Gothic Medium" panose="020B0603020102020204" pitchFamily="34" charset="0"/>
              </a:rPr>
              <a:t>Clean up your unconscious racial bias.</a:t>
            </a:r>
          </a:p>
        </p:txBody>
      </p:sp>
      <p:sp>
        <p:nvSpPr>
          <p:cNvPr id="30" name="TextBox 29">
            <a:extLst>
              <a:ext uri="{FF2B5EF4-FFF2-40B4-BE49-F238E27FC236}">
                <a16:creationId xmlns:a16="http://schemas.microsoft.com/office/drawing/2014/main" id="{DBC5B3F2-F5A6-764D-B807-862561214097}"/>
              </a:ext>
            </a:extLst>
          </p:cNvPr>
          <p:cNvSpPr txBox="1"/>
          <p:nvPr/>
        </p:nvSpPr>
        <p:spPr>
          <a:xfrm>
            <a:off x="7830711" y="5137243"/>
            <a:ext cx="3523089" cy="954107"/>
          </a:xfrm>
          <a:prstGeom prst="rect">
            <a:avLst/>
          </a:prstGeom>
          <a:noFill/>
        </p:spPr>
        <p:txBody>
          <a:bodyPr wrap="square">
            <a:spAutoFit/>
          </a:bodyPr>
          <a:lstStyle/>
          <a:p>
            <a:pPr algn="ctr"/>
            <a:r>
              <a:rPr lang="en-GB" sz="2800" dirty="0">
                <a:latin typeface="Franklin Gothic Medium" panose="020B0603020102020204" pitchFamily="34" charset="0"/>
              </a:rPr>
              <a:t>Talk to people as people.</a:t>
            </a:r>
          </a:p>
        </p:txBody>
      </p:sp>
      <p:pic>
        <p:nvPicPr>
          <p:cNvPr id="32" name="Picture 31" descr="A group of children smiling&#10;&#10;Description automatically generated">
            <a:extLst>
              <a:ext uri="{FF2B5EF4-FFF2-40B4-BE49-F238E27FC236}">
                <a16:creationId xmlns:a16="http://schemas.microsoft.com/office/drawing/2014/main" id="{37DC5448-CC87-724A-83F0-2538D5EA3D27}"/>
              </a:ext>
            </a:extLst>
          </p:cNvPr>
          <p:cNvPicPr>
            <a:picLocks noChangeAspect="1"/>
          </p:cNvPicPr>
          <p:nvPr/>
        </p:nvPicPr>
        <p:blipFill>
          <a:blip r:embed="rId4"/>
          <a:stretch>
            <a:fillRect/>
          </a:stretch>
        </p:blipFill>
        <p:spPr>
          <a:xfrm>
            <a:off x="710350" y="2121849"/>
            <a:ext cx="3193315" cy="2142099"/>
          </a:xfrm>
          <a:prstGeom prst="rect">
            <a:avLst/>
          </a:prstGeom>
        </p:spPr>
      </p:pic>
      <p:pic>
        <p:nvPicPr>
          <p:cNvPr id="7" name="Picture 6" descr="A group of children laughing&#10;&#10;Description automatically generated">
            <a:extLst>
              <a:ext uri="{FF2B5EF4-FFF2-40B4-BE49-F238E27FC236}">
                <a16:creationId xmlns:a16="http://schemas.microsoft.com/office/drawing/2014/main" id="{A161FC82-B8DA-1846-A4A4-1EEF92B32278}"/>
              </a:ext>
            </a:extLst>
          </p:cNvPr>
          <p:cNvPicPr>
            <a:picLocks noChangeAspect="1"/>
          </p:cNvPicPr>
          <p:nvPr/>
        </p:nvPicPr>
        <p:blipFill>
          <a:blip r:embed="rId5"/>
          <a:stretch>
            <a:fillRect/>
          </a:stretch>
        </p:blipFill>
        <p:spPr>
          <a:xfrm>
            <a:off x="7983083" y="2294935"/>
            <a:ext cx="3370297" cy="2017571"/>
          </a:xfrm>
          <a:prstGeom prst="rect">
            <a:avLst/>
          </a:prstGeom>
        </p:spPr>
      </p:pic>
      <p:sp>
        <p:nvSpPr>
          <p:cNvPr id="33" name="TextBox 32">
            <a:extLst>
              <a:ext uri="{FF2B5EF4-FFF2-40B4-BE49-F238E27FC236}">
                <a16:creationId xmlns:a16="http://schemas.microsoft.com/office/drawing/2014/main" id="{271EFC3A-AB51-5645-ACAA-5567907860CB}"/>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5</a:t>
            </a:r>
            <a:endParaRPr lang="en-US" dirty="0"/>
          </a:p>
        </p:txBody>
      </p:sp>
    </p:spTree>
    <p:extLst>
      <p:ext uri="{BB962C8B-B14F-4D97-AF65-F5344CB8AC3E}">
        <p14:creationId xmlns:p14="http://schemas.microsoft.com/office/powerpoint/2010/main" val="287723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0BE7-FB88-139A-93B0-0E3C6017A1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46D2466-8124-F3F9-F8B0-1FC92CFA40C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990EFF5-FEE4-F573-3105-E9A7AD021F49}"/>
              </a:ext>
            </a:extLst>
          </p:cNvPr>
          <p:cNvPicPr>
            <a:picLocks noChangeAspect="1"/>
          </p:cNvPicPr>
          <p:nvPr/>
        </p:nvPicPr>
        <p:blipFill rotWithShape="1">
          <a:blip r:embed="rId3"/>
          <a:srcRect l="1375" t="2445" r="2250" b="4222"/>
          <a:stretch/>
        </p:blipFill>
        <p:spPr>
          <a:xfrm>
            <a:off x="0" y="0"/>
            <a:ext cx="12383814" cy="6858000"/>
          </a:xfrm>
          <a:prstGeom prst="rect">
            <a:avLst/>
          </a:prstGeom>
        </p:spPr>
      </p:pic>
      <p:sp>
        <p:nvSpPr>
          <p:cNvPr id="10" name="Rounded Rectangle 9">
            <a:extLst>
              <a:ext uri="{FF2B5EF4-FFF2-40B4-BE49-F238E27FC236}">
                <a16:creationId xmlns:a16="http://schemas.microsoft.com/office/drawing/2014/main" id="{EAE2BD8D-98CA-304F-9411-4D7B8777B6DA}"/>
              </a:ext>
            </a:extLst>
          </p:cNvPr>
          <p:cNvSpPr/>
          <p:nvPr/>
        </p:nvSpPr>
        <p:spPr>
          <a:xfrm>
            <a:off x="821021" y="1821942"/>
            <a:ext cx="5813383" cy="3191981"/>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children smiling&#10;&#10;Description automatically generated">
            <a:extLst>
              <a:ext uri="{FF2B5EF4-FFF2-40B4-BE49-F238E27FC236}">
                <a16:creationId xmlns:a16="http://schemas.microsoft.com/office/drawing/2014/main" id="{6563AAEB-5B91-CE4C-B69B-8CF0C90EA64F}"/>
              </a:ext>
            </a:extLst>
          </p:cNvPr>
          <p:cNvPicPr>
            <a:picLocks noChangeAspect="1"/>
          </p:cNvPicPr>
          <p:nvPr/>
        </p:nvPicPr>
        <p:blipFill>
          <a:blip r:embed="rId4"/>
          <a:stretch>
            <a:fillRect/>
          </a:stretch>
        </p:blipFill>
        <p:spPr>
          <a:xfrm>
            <a:off x="6982310" y="1788213"/>
            <a:ext cx="4808698" cy="3225710"/>
          </a:xfrm>
          <a:prstGeom prst="rect">
            <a:avLst/>
          </a:prstGeom>
        </p:spPr>
      </p:pic>
      <p:sp>
        <p:nvSpPr>
          <p:cNvPr id="9" name="TextBox 8">
            <a:extLst>
              <a:ext uri="{FF2B5EF4-FFF2-40B4-BE49-F238E27FC236}">
                <a16:creationId xmlns:a16="http://schemas.microsoft.com/office/drawing/2014/main" id="{CFC4AAA5-24CB-024B-9452-CF22764DE6D0}"/>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5</a:t>
            </a:r>
            <a:endParaRPr lang="en-US" dirty="0"/>
          </a:p>
        </p:txBody>
      </p:sp>
      <p:sp>
        <p:nvSpPr>
          <p:cNvPr id="13" name="TextBox 12">
            <a:extLst>
              <a:ext uri="{FF2B5EF4-FFF2-40B4-BE49-F238E27FC236}">
                <a16:creationId xmlns:a16="http://schemas.microsoft.com/office/drawing/2014/main" id="{E5F99A0D-2D33-684A-9884-B42AD0C867E1}"/>
              </a:ext>
            </a:extLst>
          </p:cNvPr>
          <p:cNvSpPr txBox="1"/>
          <p:nvPr/>
        </p:nvSpPr>
        <p:spPr>
          <a:xfrm>
            <a:off x="956688" y="886565"/>
            <a:ext cx="5329812" cy="5078313"/>
          </a:xfrm>
          <a:prstGeom prst="rect">
            <a:avLst/>
          </a:prstGeom>
          <a:noFill/>
        </p:spPr>
        <p:txBody>
          <a:bodyPr wrap="square">
            <a:spAutoFit/>
          </a:bodyPr>
          <a:lstStyle/>
          <a:p>
            <a:r>
              <a:rPr lang="en-GB" sz="3200" dirty="0">
                <a:latin typeface="Franklin Gothic Medium" panose="020B0603020102020204" pitchFamily="34" charset="0"/>
              </a:rPr>
              <a:t>Think, Pair, Share</a:t>
            </a:r>
          </a:p>
          <a:p>
            <a:endParaRPr lang="en-GB" sz="4000" dirty="0">
              <a:latin typeface="Franklin Gothic Medium" panose="020B0603020102020204" pitchFamily="34" charset="0"/>
            </a:endParaRPr>
          </a:p>
          <a:p>
            <a:r>
              <a:rPr lang="en-GB" sz="2800" dirty="0">
                <a:latin typeface="Franklin Gothic Medium" panose="020B0603020102020204" pitchFamily="34" charset="0"/>
              </a:rPr>
              <a:t>So, what do you </a:t>
            </a:r>
            <a:r>
              <a:rPr lang="en-GB" sz="2800" dirty="0">
                <a:solidFill>
                  <a:srgbClr val="945200"/>
                </a:solidFill>
                <a:latin typeface="Franklin Gothic Medium" panose="020B0603020102020204" pitchFamily="34" charset="0"/>
              </a:rPr>
              <a:t>now</a:t>
            </a:r>
            <a:r>
              <a:rPr lang="en-GB" sz="2800" dirty="0">
                <a:latin typeface="Franklin Gothic Medium" panose="020B0603020102020204" pitchFamily="34" charset="0"/>
              </a:rPr>
              <a:t> know about race and how to go against racism? </a:t>
            </a:r>
            <a:br>
              <a:rPr lang="en-GB" sz="2800" dirty="0">
                <a:latin typeface="Franklin Gothic Medium" panose="020B0603020102020204" pitchFamily="34" charset="0"/>
              </a:rPr>
            </a:br>
            <a:r>
              <a:rPr lang="en-GB" sz="2800" dirty="0">
                <a:latin typeface="Franklin Gothic Medium" panose="020B0603020102020204" pitchFamily="34" charset="0"/>
              </a:rPr>
              <a:t>Go back to your knowledge map, discuss and jot down what you now know, in another colour.</a:t>
            </a:r>
          </a:p>
          <a:p>
            <a:endParaRPr lang="en-GB" sz="2800" dirty="0">
              <a:latin typeface="Franklin Gothic Medium" panose="020B0603020102020204" pitchFamily="34" charset="0"/>
            </a:endParaRPr>
          </a:p>
          <a:p>
            <a:endParaRPr lang="en-GB" sz="2800" dirty="0">
              <a:latin typeface="Franklin Gothic Medium" panose="020B0603020102020204" pitchFamily="34" charset="0"/>
            </a:endParaRPr>
          </a:p>
          <a:p>
            <a:r>
              <a:rPr lang="en-GB" sz="2800" dirty="0">
                <a:latin typeface="Franklin Gothic Medium" panose="020B0603020102020204" pitchFamily="34" charset="0"/>
              </a:rPr>
              <a:t>“Keep talking about race”</a:t>
            </a:r>
            <a:endParaRPr lang="en-US" sz="2800" dirty="0"/>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B5A56FFE-4619-3D48-830C-0E3F60BB048A}"/>
              </a:ext>
            </a:extLst>
          </p:cNvPr>
          <p:cNvPicPr>
            <a:picLocks noChangeAspect="1"/>
          </p:cNvPicPr>
          <p:nvPr/>
        </p:nvPicPr>
        <p:blipFill>
          <a:blip r:embed="rId5"/>
          <a:stretch>
            <a:fillRect/>
          </a:stretch>
        </p:blipFill>
        <p:spPr>
          <a:xfrm>
            <a:off x="4983206" y="5061713"/>
            <a:ext cx="1651199" cy="1303578"/>
          </a:xfrm>
          <a:prstGeom prst="rect">
            <a:avLst/>
          </a:prstGeom>
        </p:spPr>
      </p:pic>
    </p:spTree>
    <p:extLst>
      <p:ext uri="{BB962C8B-B14F-4D97-AF65-F5344CB8AC3E}">
        <p14:creationId xmlns:p14="http://schemas.microsoft.com/office/powerpoint/2010/main" val="764133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1D9B-AF0E-7D4C-B973-B849F26B2AE9}"/>
              </a:ext>
            </a:extLst>
          </p:cNvPr>
          <p:cNvSpPr>
            <a:spLocks noGrp="1"/>
          </p:cNvSpPr>
          <p:nvPr>
            <p:ph type="title"/>
          </p:nvPr>
        </p:nvSpPr>
        <p:spPr/>
        <p:txBody>
          <a:bodyPr>
            <a:normAutofit/>
          </a:bodyPr>
          <a:lstStyle/>
          <a:p>
            <a:r>
              <a:rPr lang="en-US" sz="4000" dirty="0">
                <a:latin typeface="Franklin Gothic Medium" panose="020B0603020102020204" pitchFamily="34" charset="0"/>
                <a:ea typeface="+mn-ea"/>
                <a:cs typeface="+mn-cs"/>
              </a:rPr>
              <a:t>Dear Teacher</a:t>
            </a:r>
          </a:p>
        </p:txBody>
      </p:sp>
      <p:sp>
        <p:nvSpPr>
          <p:cNvPr id="4" name="Content Placeholder 3">
            <a:extLst>
              <a:ext uri="{FF2B5EF4-FFF2-40B4-BE49-F238E27FC236}">
                <a16:creationId xmlns:a16="http://schemas.microsoft.com/office/drawing/2014/main" id="{A487B05F-E799-BC44-ACCC-2C8076B42423}"/>
              </a:ext>
            </a:extLst>
          </p:cNvPr>
          <p:cNvSpPr>
            <a:spLocks noGrp="1"/>
          </p:cNvSpPr>
          <p:nvPr>
            <p:ph sz="half" idx="1"/>
          </p:nvPr>
        </p:nvSpPr>
        <p:spPr>
          <a:xfrm>
            <a:off x="838200" y="1781298"/>
            <a:ext cx="4968834" cy="3790423"/>
          </a:xfrm>
        </p:spPr>
        <p:txBody>
          <a:bodyPr>
            <a:normAutofit/>
          </a:bodyPr>
          <a:lstStyle/>
          <a:p>
            <a:pPr marL="0" indent="0" algn="just">
              <a:lnSpc>
                <a:spcPct val="120000"/>
              </a:lnSpc>
              <a:buNone/>
            </a:pPr>
            <a:r>
              <a:rPr lang="en-US" sz="1500" dirty="0"/>
              <a:t>Thank you once more for taking your time to facilitate the </a:t>
            </a:r>
            <a:r>
              <a:rPr lang="en-US" sz="1600" dirty="0"/>
              <a:t>the “Let’s talk about race”</a:t>
            </a:r>
            <a:r>
              <a:rPr lang="en-US" sz="1500" dirty="0"/>
              <a:t> training to your class. How did it go? </a:t>
            </a:r>
          </a:p>
          <a:p>
            <a:pPr marL="0" indent="0" algn="just">
              <a:lnSpc>
                <a:spcPct val="120000"/>
              </a:lnSpc>
              <a:buNone/>
            </a:pPr>
            <a:r>
              <a:rPr lang="en-US" sz="1500" dirty="0"/>
              <a:t>I would really appreciate your feedback on the effectiveness of this </a:t>
            </a:r>
            <a:r>
              <a:rPr lang="en-GB" sz="1500" dirty="0"/>
              <a:t>program</a:t>
            </a:r>
            <a:r>
              <a:rPr lang="en-US" sz="1500" dirty="0"/>
              <a:t>. </a:t>
            </a:r>
          </a:p>
          <a:p>
            <a:pPr marL="0" indent="0" algn="just">
              <a:lnSpc>
                <a:spcPct val="120000"/>
              </a:lnSpc>
              <a:buNone/>
            </a:pPr>
            <a:br>
              <a:rPr lang="en-US" sz="1500" dirty="0"/>
            </a:br>
            <a:r>
              <a:rPr lang="en-US" sz="1600" dirty="0"/>
              <a:t>Kind regards, </a:t>
            </a:r>
            <a:endParaRPr lang="en-US" sz="1500" dirty="0"/>
          </a:p>
          <a:p>
            <a:pPr marL="0" indent="0" algn="just">
              <a:lnSpc>
                <a:spcPct val="120000"/>
              </a:lnSpc>
              <a:buNone/>
            </a:pPr>
            <a:endParaRPr lang="en-US" sz="1500" dirty="0"/>
          </a:p>
          <a:p>
            <a:pPr marL="0" indent="0" algn="just">
              <a:lnSpc>
                <a:spcPct val="120000"/>
              </a:lnSpc>
              <a:buNone/>
            </a:pPr>
            <a:endParaRPr lang="en-US" sz="1500" dirty="0"/>
          </a:p>
          <a:p>
            <a:pPr marL="0" indent="0" algn="just">
              <a:lnSpc>
                <a:spcPct val="120000"/>
              </a:lnSpc>
              <a:buNone/>
            </a:pPr>
            <a:endParaRPr lang="en-US" dirty="0"/>
          </a:p>
        </p:txBody>
      </p:sp>
      <p:pic>
        <p:nvPicPr>
          <p:cNvPr id="3074" name="Picture 2">
            <a:extLst>
              <a:ext uri="{FF2B5EF4-FFF2-40B4-BE49-F238E27FC236}">
                <a16:creationId xmlns:a16="http://schemas.microsoft.com/office/drawing/2014/main" id="{29E11D78-6C5D-9B45-A1AD-07072998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46" y="3802908"/>
            <a:ext cx="1799795" cy="159581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D9EACA4-6D69-8442-847C-B0A522C6DB59}"/>
              </a:ext>
            </a:extLst>
          </p:cNvPr>
          <p:cNvGrpSpPr/>
          <p:nvPr/>
        </p:nvGrpSpPr>
        <p:grpSpPr>
          <a:xfrm>
            <a:off x="2462442" y="4021821"/>
            <a:ext cx="4033737" cy="1376905"/>
            <a:chOff x="7514798" y="3515096"/>
            <a:chExt cx="4033737" cy="1376905"/>
          </a:xfrm>
        </p:grpSpPr>
        <p:sp>
          <p:nvSpPr>
            <p:cNvPr id="9" name="TextBox 8">
              <a:extLst>
                <a:ext uri="{FF2B5EF4-FFF2-40B4-BE49-F238E27FC236}">
                  <a16:creationId xmlns:a16="http://schemas.microsoft.com/office/drawing/2014/main" id="{F5AD1551-0281-FE41-A57F-01369563F7AF}"/>
                </a:ext>
              </a:extLst>
            </p:cNvPr>
            <p:cNvSpPr txBox="1"/>
            <p:nvPr/>
          </p:nvSpPr>
          <p:spPr>
            <a:xfrm>
              <a:off x="7514798" y="4091782"/>
              <a:ext cx="4033737" cy="800219"/>
            </a:xfrm>
            <a:prstGeom prst="rect">
              <a:avLst/>
            </a:prstGeom>
            <a:noFill/>
          </p:spPr>
          <p:txBody>
            <a:bodyPr wrap="square">
              <a:spAutoFit/>
            </a:bodyPr>
            <a:lstStyle/>
            <a:p>
              <a:r>
                <a:rPr lang="en-GB" b="1" i="0" dirty="0">
                  <a:solidFill>
                    <a:srgbClr val="151515"/>
                  </a:solidFill>
                  <a:effectLst/>
                  <a:latin typeface="Roboto" panose="020F0502020204030204" pitchFamily="34" charset="0"/>
                </a:rPr>
                <a:t>Rev. Dcn. Justin Malewezi Jnr.</a:t>
              </a:r>
              <a:br>
                <a:rPr lang="en-GB" dirty="0"/>
              </a:br>
              <a:r>
                <a:rPr lang="en-GB" sz="1400" b="0" i="0" dirty="0">
                  <a:effectLst/>
                  <a:latin typeface="Roboto" panose="02000000000000000000" pitchFamily="2" charset="0"/>
                </a:rPr>
                <a:t>FHEA Fellow, MRes, QTS, BA Hon, Cert PM</a:t>
              </a:r>
              <a:br>
                <a:rPr lang="en-GB" sz="1400" dirty="0"/>
              </a:br>
              <a:r>
                <a:rPr lang="en-GB" sz="1400" b="0" i="0" dirty="0">
                  <a:effectLst/>
                  <a:latin typeface="Roboto" panose="02000000000000000000" pitchFamily="2" charset="0"/>
                  <a:hlinkClick r:id="rId4">
                    <a:extLst>
                      <a:ext uri="{A12FA001-AC4F-418D-AE19-62706E023703}">
                        <ahyp:hlinkClr xmlns:ahyp="http://schemas.microsoft.com/office/drawing/2018/hyperlinkcolor" val="tx"/>
                      </a:ext>
                    </a:extLst>
                  </a:hlinkClick>
                </a:rPr>
                <a:t>j.malewezi@rcaol.org.uk</a:t>
              </a:r>
              <a:endParaRPr lang="en-US" dirty="0"/>
            </a:p>
          </p:txBody>
        </p:sp>
        <p:pic>
          <p:nvPicPr>
            <p:cNvPr id="3076" name="Picture 4" descr="Retina Logo">
              <a:extLst>
                <a:ext uri="{FF2B5EF4-FFF2-40B4-BE49-F238E27FC236}">
                  <a16:creationId xmlns:a16="http://schemas.microsoft.com/office/drawing/2014/main" id="{3FFB1275-ECC1-AB41-A3D7-CDF5CC8A8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197" y="3515096"/>
              <a:ext cx="2035701" cy="576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QRCode for Evaluation Survey for the Welcome Ambassador Racial Justice">
            <a:hlinkClick r:id="rId6"/>
            <a:extLst>
              <a:ext uri="{FF2B5EF4-FFF2-40B4-BE49-F238E27FC236}">
                <a16:creationId xmlns:a16="http://schemas.microsoft.com/office/drawing/2014/main" id="{3BDEAED6-4B82-5344-809F-5E3D13E829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9487" y="1490869"/>
            <a:ext cx="3876261" cy="38762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9F62913-F6E7-6C44-82D7-6435D7FAA02C}"/>
              </a:ext>
            </a:extLst>
          </p:cNvPr>
          <p:cNvSpPr txBox="1"/>
          <p:nvPr/>
        </p:nvSpPr>
        <p:spPr>
          <a:xfrm>
            <a:off x="7159487" y="5398726"/>
            <a:ext cx="3243470" cy="369332"/>
          </a:xfrm>
          <a:prstGeom prst="rect">
            <a:avLst/>
          </a:prstGeom>
          <a:noFill/>
        </p:spPr>
        <p:txBody>
          <a:bodyPr wrap="square" rtlCol="0">
            <a:spAutoFit/>
          </a:bodyPr>
          <a:lstStyle/>
          <a:p>
            <a:r>
              <a:rPr lang="en-US" dirty="0">
                <a:hlinkClick r:id="rId6"/>
              </a:rPr>
              <a:t>Feedback form link</a:t>
            </a:r>
            <a:endParaRPr lang="en-US" dirty="0"/>
          </a:p>
        </p:txBody>
      </p:sp>
    </p:spTree>
    <p:extLst>
      <p:ext uri="{BB962C8B-B14F-4D97-AF65-F5344CB8AC3E}">
        <p14:creationId xmlns:p14="http://schemas.microsoft.com/office/powerpoint/2010/main" val="260523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6D2466-8124-F3F9-F8B0-1FC92CFA40CA}"/>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0990EFF5-FEE4-F573-3105-E9A7AD021F49}"/>
              </a:ext>
            </a:extLst>
          </p:cNvPr>
          <p:cNvPicPr>
            <a:picLocks noChangeAspect="1"/>
          </p:cNvPicPr>
          <p:nvPr/>
        </p:nvPicPr>
        <p:blipFill rotWithShape="1">
          <a:blip r:embed="rId3"/>
          <a:srcRect l="1375" t="2445" r="2250" b="4222"/>
          <a:stretch/>
        </p:blipFill>
        <p:spPr>
          <a:xfrm>
            <a:off x="0" y="0"/>
            <a:ext cx="12275843" cy="6885592"/>
          </a:xfrm>
          <a:prstGeom prst="rect">
            <a:avLst/>
          </a:prstGeom>
        </p:spPr>
      </p:pic>
      <p:pic>
        <p:nvPicPr>
          <p:cNvPr id="5" name="Picture 4" descr="A group of children smiling&#10;&#10;Description automatically generated">
            <a:extLst>
              <a:ext uri="{FF2B5EF4-FFF2-40B4-BE49-F238E27FC236}">
                <a16:creationId xmlns:a16="http://schemas.microsoft.com/office/drawing/2014/main" id="{4D16C781-6CC9-DD4F-B0F7-B546752C962C}"/>
              </a:ext>
            </a:extLst>
          </p:cNvPr>
          <p:cNvPicPr>
            <a:picLocks noChangeAspect="1"/>
          </p:cNvPicPr>
          <p:nvPr/>
        </p:nvPicPr>
        <p:blipFill>
          <a:blip r:embed="rId4"/>
          <a:stretch>
            <a:fillRect/>
          </a:stretch>
        </p:blipFill>
        <p:spPr>
          <a:xfrm>
            <a:off x="6357802" y="1958414"/>
            <a:ext cx="5419123" cy="3635188"/>
          </a:xfrm>
          <a:prstGeom prst="rect">
            <a:avLst/>
          </a:prstGeom>
        </p:spPr>
      </p:pic>
      <p:sp>
        <p:nvSpPr>
          <p:cNvPr id="6" name="Rounded Rectangle 5">
            <a:extLst>
              <a:ext uri="{FF2B5EF4-FFF2-40B4-BE49-F238E27FC236}">
                <a16:creationId xmlns:a16="http://schemas.microsoft.com/office/drawing/2014/main" id="{C0F7562E-3270-C945-B1FB-1843F7E29CE2}"/>
              </a:ext>
            </a:extLst>
          </p:cNvPr>
          <p:cNvSpPr/>
          <p:nvPr/>
        </p:nvSpPr>
        <p:spPr>
          <a:xfrm>
            <a:off x="763826" y="1817353"/>
            <a:ext cx="5593976" cy="2245659"/>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546962-A4A9-2A4D-9E16-CB2AC04DDC75}"/>
              </a:ext>
            </a:extLst>
          </p:cNvPr>
          <p:cNvSpPr txBox="1"/>
          <p:nvPr/>
        </p:nvSpPr>
        <p:spPr>
          <a:xfrm>
            <a:off x="944100" y="1974246"/>
            <a:ext cx="5233427" cy="1938992"/>
          </a:xfrm>
          <a:prstGeom prst="rect">
            <a:avLst/>
          </a:prstGeom>
          <a:noFill/>
        </p:spPr>
        <p:txBody>
          <a:bodyPr wrap="square">
            <a:spAutoFit/>
          </a:bodyPr>
          <a:lstStyle/>
          <a:p>
            <a:r>
              <a:rPr lang="en-GB" sz="4000" dirty="0">
                <a:latin typeface="Franklin Gothic Medium" panose="020B0603020102020204" pitchFamily="34" charset="0"/>
              </a:rPr>
              <a:t>What do you know about race and how to go against racism?</a:t>
            </a:r>
            <a:endParaRPr lang="en-US" sz="4000" dirty="0"/>
          </a:p>
        </p:txBody>
      </p:sp>
      <p:sp>
        <p:nvSpPr>
          <p:cNvPr id="8" name="TextBox 7">
            <a:extLst>
              <a:ext uri="{FF2B5EF4-FFF2-40B4-BE49-F238E27FC236}">
                <a16:creationId xmlns:a16="http://schemas.microsoft.com/office/drawing/2014/main" id="{67B66725-83E9-AD40-B649-63F1D0B4A7A6}"/>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1</a:t>
            </a:r>
            <a:endParaRPr lang="en-US" dirty="0"/>
          </a:p>
        </p:txBody>
      </p:sp>
    </p:spTree>
    <p:extLst>
      <p:ext uri="{BB962C8B-B14F-4D97-AF65-F5344CB8AC3E}">
        <p14:creationId xmlns:p14="http://schemas.microsoft.com/office/powerpoint/2010/main" val="423033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D8A3A-D067-E6FC-10E3-7D9EBF97EA31}"/>
              </a:ext>
            </a:extLst>
          </p:cNvPr>
          <p:cNvSpPr>
            <a:spLocks noGrp="1"/>
          </p:cNvSpPr>
          <p:nvPr>
            <p:ph type="title"/>
          </p:nvPr>
        </p:nvSpPr>
        <p:spPr>
          <a:xfrm>
            <a:off x="838200" y="365125"/>
            <a:ext cx="10515600" cy="1446742"/>
          </a:xfrm>
        </p:spPr>
        <p:txBody>
          <a:bodyPr>
            <a:normAutofit fontScale="90000"/>
          </a:bodyPr>
          <a:lstStyle/>
          <a:p>
            <a:pPr algn="ctr"/>
            <a:r>
              <a:rPr lang="en-GB" sz="2700" dirty="0">
                <a:latin typeface="Franklin Gothic Medium" panose="020B0603020102020204" pitchFamily="34" charset="0"/>
              </a:rPr>
              <a:t>Discuss with the person next to you.</a:t>
            </a:r>
            <a:br>
              <a:rPr lang="en-GB" sz="2700" dirty="0">
                <a:latin typeface="Franklin Gothic Medium" panose="020B0603020102020204" pitchFamily="34" charset="0"/>
              </a:rPr>
            </a:br>
            <a:r>
              <a:rPr lang="en-GB" dirty="0">
                <a:effectLst/>
                <a:latin typeface="Franklin Gothic Medium" panose="020B0603020102020204" pitchFamily="34" charset="0"/>
              </a:rPr>
              <a:t>What races are these children?</a:t>
            </a:r>
            <a:br>
              <a:rPr lang="en-GB" dirty="0">
                <a:effectLst/>
                <a:latin typeface="Franklin Gothic Medium" panose="020B0603020102020204" pitchFamily="34" charset="0"/>
              </a:rPr>
            </a:br>
            <a:r>
              <a:rPr lang="en-GB" sz="3600" dirty="0">
                <a:effectLst/>
                <a:latin typeface="Franklin Gothic Medium" panose="020B0603020102020204" pitchFamily="34" charset="0"/>
              </a:rPr>
              <a:t>How can you tell?</a:t>
            </a:r>
            <a:endParaRPr lang="en-GB" dirty="0">
              <a:effectLst/>
              <a:latin typeface="Franklin Gothic Medium" panose="020B0603020102020204" pitchFamily="34" charset="0"/>
            </a:endParaRPr>
          </a:p>
        </p:txBody>
      </p:sp>
      <p:sp>
        <p:nvSpPr>
          <p:cNvPr id="5" name="TextBox 4">
            <a:extLst>
              <a:ext uri="{FF2B5EF4-FFF2-40B4-BE49-F238E27FC236}">
                <a16:creationId xmlns:a16="http://schemas.microsoft.com/office/drawing/2014/main" id="{F9729AE2-BDE4-1746-A213-10321D98A803}"/>
              </a:ext>
            </a:extLst>
          </p:cNvPr>
          <p:cNvSpPr txBox="1"/>
          <p:nvPr/>
        </p:nvSpPr>
        <p:spPr>
          <a:xfrm>
            <a:off x="7361187" y="2920311"/>
            <a:ext cx="2345268" cy="584775"/>
          </a:xfrm>
          <a:prstGeom prst="rect">
            <a:avLst/>
          </a:prstGeom>
          <a:noFill/>
        </p:spPr>
        <p:txBody>
          <a:bodyPr wrap="square">
            <a:spAutoFit/>
          </a:bodyPr>
          <a:lstStyle/>
          <a:p>
            <a:r>
              <a:rPr lang="en-GB" sz="3200" dirty="0"/>
              <a:t>Black</a:t>
            </a:r>
            <a:endParaRPr lang="en-US" sz="3200" dirty="0"/>
          </a:p>
        </p:txBody>
      </p:sp>
      <p:sp>
        <p:nvSpPr>
          <p:cNvPr id="7" name="TextBox 6">
            <a:extLst>
              <a:ext uri="{FF2B5EF4-FFF2-40B4-BE49-F238E27FC236}">
                <a16:creationId xmlns:a16="http://schemas.microsoft.com/office/drawing/2014/main" id="{F4DB1439-18FA-3E47-8AD0-D4BFEE5EF93E}"/>
              </a:ext>
            </a:extLst>
          </p:cNvPr>
          <p:cNvSpPr txBox="1"/>
          <p:nvPr/>
        </p:nvSpPr>
        <p:spPr>
          <a:xfrm>
            <a:off x="5126644" y="6031853"/>
            <a:ext cx="1361497" cy="584775"/>
          </a:xfrm>
          <a:prstGeom prst="rect">
            <a:avLst/>
          </a:prstGeom>
          <a:noFill/>
        </p:spPr>
        <p:txBody>
          <a:bodyPr wrap="square">
            <a:spAutoFit/>
          </a:bodyPr>
          <a:lstStyle/>
          <a:p>
            <a:r>
              <a:rPr lang="en-GB" sz="3200" dirty="0"/>
              <a:t>White</a:t>
            </a:r>
            <a:endParaRPr lang="en-US" sz="3200" dirty="0"/>
          </a:p>
        </p:txBody>
      </p:sp>
      <p:sp>
        <p:nvSpPr>
          <p:cNvPr id="8" name="TextBox 7">
            <a:extLst>
              <a:ext uri="{FF2B5EF4-FFF2-40B4-BE49-F238E27FC236}">
                <a16:creationId xmlns:a16="http://schemas.microsoft.com/office/drawing/2014/main" id="{47AC0B1D-4A75-EB44-9C81-4F33033DDA4E}"/>
              </a:ext>
            </a:extLst>
          </p:cNvPr>
          <p:cNvSpPr txBox="1"/>
          <p:nvPr/>
        </p:nvSpPr>
        <p:spPr>
          <a:xfrm>
            <a:off x="2102395" y="3182892"/>
            <a:ext cx="1990371" cy="584775"/>
          </a:xfrm>
          <a:prstGeom prst="rect">
            <a:avLst/>
          </a:prstGeom>
          <a:noFill/>
        </p:spPr>
        <p:txBody>
          <a:bodyPr wrap="square">
            <a:spAutoFit/>
          </a:bodyPr>
          <a:lstStyle/>
          <a:p>
            <a:r>
              <a:rPr lang="en-GB" sz="3200" dirty="0">
                <a:solidFill>
                  <a:srgbClr val="202124"/>
                </a:solidFill>
                <a:latin typeface="Google Sans"/>
              </a:rPr>
              <a:t>M</a:t>
            </a:r>
            <a:r>
              <a:rPr lang="en-GB" sz="3200" b="0" i="0" dirty="0">
                <a:solidFill>
                  <a:srgbClr val="202124"/>
                </a:solidFill>
                <a:effectLst/>
                <a:latin typeface="Google Sans"/>
              </a:rPr>
              <a:t>ultiracial</a:t>
            </a:r>
            <a:endParaRPr lang="en-US" sz="3200" dirty="0"/>
          </a:p>
        </p:txBody>
      </p:sp>
      <p:sp>
        <p:nvSpPr>
          <p:cNvPr id="9" name="TextBox 8">
            <a:extLst>
              <a:ext uri="{FF2B5EF4-FFF2-40B4-BE49-F238E27FC236}">
                <a16:creationId xmlns:a16="http://schemas.microsoft.com/office/drawing/2014/main" id="{6FD1A174-BB91-3248-B862-05B2CBF1B1D9}"/>
              </a:ext>
            </a:extLst>
          </p:cNvPr>
          <p:cNvSpPr txBox="1"/>
          <p:nvPr/>
        </p:nvSpPr>
        <p:spPr>
          <a:xfrm>
            <a:off x="8281218" y="4274863"/>
            <a:ext cx="2345268" cy="584775"/>
          </a:xfrm>
          <a:prstGeom prst="rect">
            <a:avLst/>
          </a:prstGeom>
          <a:noFill/>
        </p:spPr>
        <p:txBody>
          <a:bodyPr wrap="square">
            <a:spAutoFit/>
          </a:bodyPr>
          <a:lstStyle/>
          <a:p>
            <a:r>
              <a:rPr lang="en-GB" sz="3200" dirty="0"/>
              <a:t>Brown?</a:t>
            </a:r>
            <a:endParaRPr lang="en-US" sz="3200" dirty="0"/>
          </a:p>
        </p:txBody>
      </p:sp>
      <p:pic>
        <p:nvPicPr>
          <p:cNvPr id="10" name="Picture 9" descr="A group of children smiling&#10;&#10;Description automatically generated">
            <a:extLst>
              <a:ext uri="{FF2B5EF4-FFF2-40B4-BE49-F238E27FC236}">
                <a16:creationId xmlns:a16="http://schemas.microsoft.com/office/drawing/2014/main" id="{CA7D3508-9064-9247-A5D7-703C21F95DBA}"/>
              </a:ext>
            </a:extLst>
          </p:cNvPr>
          <p:cNvPicPr>
            <a:picLocks noChangeAspect="1"/>
          </p:cNvPicPr>
          <p:nvPr/>
        </p:nvPicPr>
        <p:blipFill>
          <a:blip r:embed="rId3"/>
          <a:stretch>
            <a:fillRect/>
          </a:stretch>
        </p:blipFill>
        <p:spPr>
          <a:xfrm>
            <a:off x="3776749" y="2843775"/>
            <a:ext cx="4638502" cy="3111542"/>
          </a:xfrm>
          <a:prstGeom prst="rect">
            <a:avLst/>
          </a:prstGeom>
        </p:spPr>
      </p:pic>
      <p:sp>
        <p:nvSpPr>
          <p:cNvPr id="11" name="TextBox 10">
            <a:extLst>
              <a:ext uri="{FF2B5EF4-FFF2-40B4-BE49-F238E27FC236}">
                <a16:creationId xmlns:a16="http://schemas.microsoft.com/office/drawing/2014/main" id="{4F303752-4E1C-1446-A384-0500B0924B7F}"/>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1</a:t>
            </a:r>
            <a:endParaRPr lang="en-US" dirty="0"/>
          </a:p>
        </p:txBody>
      </p:sp>
    </p:spTree>
    <p:extLst>
      <p:ext uri="{BB962C8B-B14F-4D97-AF65-F5344CB8AC3E}">
        <p14:creationId xmlns:p14="http://schemas.microsoft.com/office/powerpoint/2010/main" val="48030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D8A3A-D067-E6FC-10E3-7D9EBF97EA31}"/>
              </a:ext>
            </a:extLst>
          </p:cNvPr>
          <p:cNvSpPr>
            <a:spLocks noGrp="1"/>
          </p:cNvSpPr>
          <p:nvPr>
            <p:ph type="title"/>
          </p:nvPr>
        </p:nvSpPr>
        <p:spPr>
          <a:xfrm>
            <a:off x="838200" y="365125"/>
            <a:ext cx="10515600" cy="1446742"/>
          </a:xfrm>
        </p:spPr>
        <p:txBody>
          <a:bodyPr>
            <a:normAutofit fontScale="90000"/>
          </a:bodyPr>
          <a:lstStyle/>
          <a:p>
            <a:pPr algn="ctr"/>
            <a:r>
              <a:rPr lang="en-GB" sz="2700" dirty="0">
                <a:solidFill>
                  <a:schemeClr val="bg1">
                    <a:lumMod val="85000"/>
                  </a:schemeClr>
                </a:solidFill>
                <a:latin typeface="Franklin Gothic Medium" panose="020B0603020102020204" pitchFamily="34" charset="0"/>
              </a:rPr>
              <a:t>Discuss with the person next to you.</a:t>
            </a:r>
            <a:br>
              <a:rPr lang="en-GB" sz="2700" dirty="0">
                <a:solidFill>
                  <a:schemeClr val="bg1">
                    <a:lumMod val="85000"/>
                  </a:schemeClr>
                </a:solidFill>
                <a:latin typeface="Franklin Gothic Medium" panose="020B0603020102020204" pitchFamily="34" charset="0"/>
              </a:rPr>
            </a:br>
            <a:r>
              <a:rPr lang="en-GB" dirty="0">
                <a:solidFill>
                  <a:schemeClr val="bg1">
                    <a:lumMod val="85000"/>
                  </a:schemeClr>
                </a:solidFill>
                <a:effectLst/>
                <a:latin typeface="Franklin Gothic Medium" panose="020B0603020102020204" pitchFamily="34" charset="0"/>
              </a:rPr>
              <a:t>What races are these children?</a:t>
            </a:r>
            <a:br>
              <a:rPr lang="en-GB" dirty="0">
                <a:solidFill>
                  <a:schemeClr val="bg1">
                    <a:lumMod val="85000"/>
                  </a:schemeClr>
                </a:solidFill>
                <a:effectLst/>
                <a:latin typeface="Franklin Gothic Medium" panose="020B0603020102020204" pitchFamily="34" charset="0"/>
              </a:rPr>
            </a:br>
            <a:r>
              <a:rPr lang="en-GB" sz="3600" dirty="0">
                <a:solidFill>
                  <a:schemeClr val="bg1">
                    <a:lumMod val="85000"/>
                  </a:schemeClr>
                </a:solidFill>
                <a:effectLst/>
                <a:latin typeface="Franklin Gothic Medium" panose="020B0603020102020204" pitchFamily="34" charset="0"/>
              </a:rPr>
              <a:t>How can you tell?</a:t>
            </a:r>
            <a:endParaRPr lang="en-GB" dirty="0">
              <a:solidFill>
                <a:schemeClr val="bg1">
                  <a:lumMod val="85000"/>
                </a:schemeClr>
              </a:solidFill>
              <a:effectLst/>
              <a:latin typeface="Franklin Gothic Medium" panose="020B0603020102020204" pitchFamily="34" charset="0"/>
            </a:endParaRPr>
          </a:p>
        </p:txBody>
      </p:sp>
      <p:sp>
        <p:nvSpPr>
          <p:cNvPr id="14" name="TextBox 13">
            <a:extLst>
              <a:ext uri="{FF2B5EF4-FFF2-40B4-BE49-F238E27FC236}">
                <a16:creationId xmlns:a16="http://schemas.microsoft.com/office/drawing/2014/main" id="{B353DF67-289F-AD44-93C2-2944610AD1B5}"/>
              </a:ext>
            </a:extLst>
          </p:cNvPr>
          <p:cNvSpPr txBox="1"/>
          <p:nvPr/>
        </p:nvSpPr>
        <p:spPr>
          <a:xfrm>
            <a:off x="3898040" y="1991530"/>
            <a:ext cx="3818704" cy="707886"/>
          </a:xfrm>
          <a:prstGeom prst="rect">
            <a:avLst/>
          </a:prstGeom>
          <a:noFill/>
        </p:spPr>
        <p:txBody>
          <a:bodyPr wrap="square">
            <a:spAutoFit/>
          </a:bodyPr>
          <a:lstStyle/>
          <a:p>
            <a:pPr algn="ctr"/>
            <a:r>
              <a:rPr lang="en-GB" sz="4000" b="1" dirty="0">
                <a:solidFill>
                  <a:srgbClr val="202124"/>
                </a:solidFill>
                <a:latin typeface="Google Sans"/>
              </a:rPr>
              <a:t>Human Race</a:t>
            </a:r>
            <a:endParaRPr lang="en-US" sz="4000" b="1" dirty="0">
              <a:solidFill>
                <a:srgbClr val="202124"/>
              </a:solidFill>
              <a:latin typeface="Google Sans"/>
            </a:endParaRPr>
          </a:p>
        </p:txBody>
      </p:sp>
      <p:sp>
        <p:nvSpPr>
          <p:cNvPr id="16" name="TextBox 15">
            <a:extLst>
              <a:ext uri="{FF2B5EF4-FFF2-40B4-BE49-F238E27FC236}">
                <a16:creationId xmlns:a16="http://schemas.microsoft.com/office/drawing/2014/main" id="{5C6E615E-47F4-094F-B1BD-118840F4EA88}"/>
              </a:ext>
            </a:extLst>
          </p:cNvPr>
          <p:cNvSpPr txBox="1"/>
          <p:nvPr/>
        </p:nvSpPr>
        <p:spPr>
          <a:xfrm>
            <a:off x="7361187" y="2920311"/>
            <a:ext cx="2345268" cy="584775"/>
          </a:xfrm>
          <a:prstGeom prst="rect">
            <a:avLst/>
          </a:prstGeom>
          <a:noFill/>
        </p:spPr>
        <p:txBody>
          <a:bodyPr wrap="square">
            <a:spAutoFit/>
          </a:bodyPr>
          <a:lstStyle/>
          <a:p>
            <a:r>
              <a:rPr lang="en-GB" sz="3200" dirty="0">
                <a:solidFill>
                  <a:schemeClr val="bg1">
                    <a:lumMod val="85000"/>
                  </a:schemeClr>
                </a:solidFill>
              </a:rPr>
              <a:t>Black</a:t>
            </a:r>
            <a:endParaRPr lang="en-US" sz="3200" dirty="0">
              <a:solidFill>
                <a:schemeClr val="bg1">
                  <a:lumMod val="85000"/>
                </a:schemeClr>
              </a:solidFill>
            </a:endParaRPr>
          </a:p>
        </p:txBody>
      </p:sp>
      <p:sp>
        <p:nvSpPr>
          <p:cNvPr id="17" name="TextBox 16">
            <a:extLst>
              <a:ext uri="{FF2B5EF4-FFF2-40B4-BE49-F238E27FC236}">
                <a16:creationId xmlns:a16="http://schemas.microsoft.com/office/drawing/2014/main" id="{70F07A3C-2907-C84A-AF7A-1D4FF93287B3}"/>
              </a:ext>
            </a:extLst>
          </p:cNvPr>
          <p:cNvSpPr txBox="1"/>
          <p:nvPr/>
        </p:nvSpPr>
        <p:spPr>
          <a:xfrm>
            <a:off x="5126644" y="6031853"/>
            <a:ext cx="1361497" cy="584775"/>
          </a:xfrm>
          <a:prstGeom prst="rect">
            <a:avLst/>
          </a:prstGeom>
          <a:noFill/>
        </p:spPr>
        <p:txBody>
          <a:bodyPr wrap="square">
            <a:spAutoFit/>
          </a:bodyPr>
          <a:lstStyle/>
          <a:p>
            <a:r>
              <a:rPr lang="en-GB" sz="3200" dirty="0">
                <a:solidFill>
                  <a:schemeClr val="bg1">
                    <a:lumMod val="85000"/>
                  </a:schemeClr>
                </a:solidFill>
              </a:rPr>
              <a:t>White</a:t>
            </a:r>
            <a:endParaRPr lang="en-US" sz="3200" dirty="0">
              <a:solidFill>
                <a:schemeClr val="bg1">
                  <a:lumMod val="85000"/>
                </a:schemeClr>
              </a:solidFill>
            </a:endParaRPr>
          </a:p>
        </p:txBody>
      </p:sp>
      <p:sp>
        <p:nvSpPr>
          <p:cNvPr id="18" name="TextBox 17">
            <a:extLst>
              <a:ext uri="{FF2B5EF4-FFF2-40B4-BE49-F238E27FC236}">
                <a16:creationId xmlns:a16="http://schemas.microsoft.com/office/drawing/2014/main" id="{E6CCAAF0-CA38-604B-B8B1-666CFCA7745F}"/>
              </a:ext>
            </a:extLst>
          </p:cNvPr>
          <p:cNvSpPr txBox="1"/>
          <p:nvPr/>
        </p:nvSpPr>
        <p:spPr>
          <a:xfrm>
            <a:off x="2102395" y="3182892"/>
            <a:ext cx="1990371" cy="584775"/>
          </a:xfrm>
          <a:prstGeom prst="rect">
            <a:avLst/>
          </a:prstGeom>
          <a:noFill/>
        </p:spPr>
        <p:txBody>
          <a:bodyPr wrap="square">
            <a:spAutoFit/>
          </a:bodyPr>
          <a:lstStyle/>
          <a:p>
            <a:r>
              <a:rPr lang="en-GB" sz="3200" dirty="0">
                <a:solidFill>
                  <a:schemeClr val="bg1">
                    <a:lumMod val="85000"/>
                  </a:schemeClr>
                </a:solidFill>
                <a:latin typeface="Google Sans"/>
              </a:rPr>
              <a:t>M</a:t>
            </a:r>
            <a:r>
              <a:rPr lang="en-GB" sz="3200" b="0" i="0" dirty="0">
                <a:solidFill>
                  <a:schemeClr val="bg1">
                    <a:lumMod val="85000"/>
                  </a:schemeClr>
                </a:solidFill>
                <a:effectLst/>
                <a:latin typeface="Google Sans"/>
              </a:rPr>
              <a:t>ultiracial</a:t>
            </a:r>
            <a:endParaRPr lang="en-US" sz="3200" dirty="0">
              <a:solidFill>
                <a:schemeClr val="bg1">
                  <a:lumMod val="85000"/>
                </a:schemeClr>
              </a:solidFill>
            </a:endParaRPr>
          </a:p>
        </p:txBody>
      </p:sp>
      <p:sp>
        <p:nvSpPr>
          <p:cNvPr id="19" name="TextBox 18">
            <a:extLst>
              <a:ext uri="{FF2B5EF4-FFF2-40B4-BE49-F238E27FC236}">
                <a16:creationId xmlns:a16="http://schemas.microsoft.com/office/drawing/2014/main" id="{29C61308-0605-7A4D-A288-1F418AFA029C}"/>
              </a:ext>
            </a:extLst>
          </p:cNvPr>
          <p:cNvSpPr txBox="1"/>
          <p:nvPr/>
        </p:nvSpPr>
        <p:spPr>
          <a:xfrm>
            <a:off x="8281218" y="4274863"/>
            <a:ext cx="2345268" cy="584775"/>
          </a:xfrm>
          <a:prstGeom prst="rect">
            <a:avLst/>
          </a:prstGeom>
          <a:noFill/>
        </p:spPr>
        <p:txBody>
          <a:bodyPr wrap="square">
            <a:spAutoFit/>
          </a:bodyPr>
          <a:lstStyle/>
          <a:p>
            <a:r>
              <a:rPr lang="en-GB" sz="3200" dirty="0">
                <a:solidFill>
                  <a:schemeClr val="bg1">
                    <a:lumMod val="85000"/>
                  </a:schemeClr>
                </a:solidFill>
              </a:rPr>
              <a:t>Brown?</a:t>
            </a:r>
            <a:endParaRPr lang="en-US" sz="3200" dirty="0">
              <a:solidFill>
                <a:schemeClr val="bg1">
                  <a:lumMod val="85000"/>
                </a:schemeClr>
              </a:solidFill>
            </a:endParaRPr>
          </a:p>
        </p:txBody>
      </p:sp>
      <p:pic>
        <p:nvPicPr>
          <p:cNvPr id="9" name="Picture 8" descr="A group of children smiling&#10;&#10;Description automatically generated">
            <a:extLst>
              <a:ext uri="{FF2B5EF4-FFF2-40B4-BE49-F238E27FC236}">
                <a16:creationId xmlns:a16="http://schemas.microsoft.com/office/drawing/2014/main" id="{4E55228F-1EC2-2C4A-B16B-5ADBCAB3F9EF}"/>
              </a:ext>
            </a:extLst>
          </p:cNvPr>
          <p:cNvPicPr>
            <a:picLocks noChangeAspect="1"/>
          </p:cNvPicPr>
          <p:nvPr/>
        </p:nvPicPr>
        <p:blipFill>
          <a:blip r:embed="rId3"/>
          <a:stretch>
            <a:fillRect/>
          </a:stretch>
        </p:blipFill>
        <p:spPr>
          <a:xfrm>
            <a:off x="3776749" y="2843775"/>
            <a:ext cx="4638502" cy="3111542"/>
          </a:xfrm>
          <a:prstGeom prst="rect">
            <a:avLst/>
          </a:prstGeom>
        </p:spPr>
      </p:pic>
      <p:sp>
        <p:nvSpPr>
          <p:cNvPr id="10" name="TextBox 9">
            <a:extLst>
              <a:ext uri="{FF2B5EF4-FFF2-40B4-BE49-F238E27FC236}">
                <a16:creationId xmlns:a16="http://schemas.microsoft.com/office/drawing/2014/main" id="{E87967BF-D50B-E74A-B6E6-033E9B0D4415}"/>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1</a:t>
            </a:r>
            <a:endParaRPr lang="en-US" dirty="0"/>
          </a:p>
        </p:txBody>
      </p:sp>
    </p:spTree>
    <p:extLst>
      <p:ext uri="{BB962C8B-B14F-4D97-AF65-F5344CB8AC3E}">
        <p14:creationId xmlns:p14="http://schemas.microsoft.com/office/powerpoint/2010/main" val="32676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D8A3A-D067-E6FC-10E3-7D9EBF97EA31}"/>
              </a:ext>
            </a:extLst>
          </p:cNvPr>
          <p:cNvSpPr>
            <a:spLocks noGrp="1"/>
          </p:cNvSpPr>
          <p:nvPr>
            <p:ph type="title"/>
          </p:nvPr>
        </p:nvSpPr>
        <p:spPr>
          <a:xfrm>
            <a:off x="838200" y="721480"/>
            <a:ext cx="10515600" cy="1173512"/>
          </a:xfrm>
        </p:spPr>
        <p:txBody>
          <a:bodyPr>
            <a:normAutofit fontScale="90000"/>
          </a:bodyPr>
          <a:lstStyle/>
          <a:p>
            <a:pPr algn="ctr"/>
            <a:r>
              <a:rPr lang="en-GB" dirty="0">
                <a:latin typeface="Franklin Gothic Medium" panose="020B0603020102020204" pitchFamily="34" charset="0"/>
              </a:rPr>
              <a:t>Describe</a:t>
            </a:r>
            <a:r>
              <a:rPr lang="en-GB" dirty="0">
                <a:effectLst/>
                <a:latin typeface="Franklin Gothic Medium" panose="020B0603020102020204" pitchFamily="34" charset="0"/>
              </a:rPr>
              <a:t> the ethnicity of each child with</a:t>
            </a:r>
            <a:br>
              <a:rPr lang="en-GB" dirty="0">
                <a:effectLst/>
                <a:latin typeface="Franklin Gothic Medium" panose="020B0603020102020204" pitchFamily="34" charset="0"/>
              </a:rPr>
            </a:br>
            <a:r>
              <a:rPr lang="en-GB" dirty="0">
                <a:effectLst/>
                <a:latin typeface="Franklin Gothic Medium" panose="020B0603020102020204" pitchFamily="34" charset="0"/>
              </a:rPr>
              <a:t> a word or two</a:t>
            </a:r>
            <a:r>
              <a:rPr lang="en-GB" dirty="0">
                <a:latin typeface="Franklin Gothic Medium" panose="020B0603020102020204" pitchFamily="34" charset="0"/>
              </a:rPr>
              <a:t> </a:t>
            </a:r>
            <a:r>
              <a:rPr lang="en-GB" dirty="0">
                <a:effectLst/>
                <a:latin typeface="Franklin Gothic Medium" panose="020B0603020102020204" pitchFamily="34" charset="0"/>
              </a:rPr>
              <a:t>from the word bank</a:t>
            </a:r>
          </a:p>
        </p:txBody>
      </p:sp>
      <p:grpSp>
        <p:nvGrpSpPr>
          <p:cNvPr id="3" name="Group 2">
            <a:extLst>
              <a:ext uri="{FF2B5EF4-FFF2-40B4-BE49-F238E27FC236}">
                <a16:creationId xmlns:a16="http://schemas.microsoft.com/office/drawing/2014/main" id="{78C905A8-B027-294A-A5F6-1805324A42CB}"/>
              </a:ext>
            </a:extLst>
          </p:cNvPr>
          <p:cNvGrpSpPr/>
          <p:nvPr/>
        </p:nvGrpSpPr>
        <p:grpSpPr>
          <a:xfrm>
            <a:off x="5471712" y="2473525"/>
            <a:ext cx="4807210" cy="3510747"/>
            <a:chOff x="4799682" y="2293803"/>
            <a:chExt cx="4807210" cy="3510747"/>
          </a:xfrm>
        </p:grpSpPr>
        <p:sp>
          <p:nvSpPr>
            <p:cNvPr id="11" name="TextBox 10">
              <a:extLst>
                <a:ext uri="{FF2B5EF4-FFF2-40B4-BE49-F238E27FC236}">
                  <a16:creationId xmlns:a16="http://schemas.microsoft.com/office/drawing/2014/main" id="{552437E2-D2BD-A84E-8541-091BD32058C0}"/>
                </a:ext>
              </a:extLst>
            </p:cNvPr>
            <p:cNvSpPr txBox="1"/>
            <p:nvPr/>
          </p:nvSpPr>
          <p:spPr>
            <a:xfrm>
              <a:off x="8087445" y="2573367"/>
              <a:ext cx="472775" cy="476097"/>
            </a:xfrm>
            <a:prstGeom prst="rect">
              <a:avLst/>
            </a:prstGeom>
            <a:noFill/>
          </p:spPr>
          <p:txBody>
            <a:bodyPr wrap="square">
              <a:spAutoFit/>
            </a:bodyPr>
            <a:lstStyle/>
            <a:p>
              <a:r>
                <a:rPr lang="en-US" sz="2400" b="1" dirty="0"/>
                <a:t>1</a:t>
              </a:r>
            </a:p>
          </p:txBody>
        </p:sp>
        <p:sp>
          <p:nvSpPr>
            <p:cNvPr id="12" name="TextBox 11">
              <a:extLst>
                <a:ext uri="{FF2B5EF4-FFF2-40B4-BE49-F238E27FC236}">
                  <a16:creationId xmlns:a16="http://schemas.microsoft.com/office/drawing/2014/main" id="{CBD841DA-5C8C-4F47-86AD-7939FBB20729}"/>
                </a:ext>
              </a:extLst>
            </p:cNvPr>
            <p:cNvSpPr txBox="1"/>
            <p:nvPr/>
          </p:nvSpPr>
          <p:spPr>
            <a:xfrm>
              <a:off x="6008000" y="2293803"/>
              <a:ext cx="472775" cy="476097"/>
            </a:xfrm>
            <a:prstGeom prst="rect">
              <a:avLst/>
            </a:prstGeom>
            <a:noFill/>
          </p:spPr>
          <p:txBody>
            <a:bodyPr wrap="square">
              <a:spAutoFit/>
            </a:bodyPr>
            <a:lstStyle/>
            <a:p>
              <a:r>
                <a:rPr lang="en-US" sz="2400" b="1" dirty="0"/>
                <a:t>5</a:t>
              </a:r>
            </a:p>
          </p:txBody>
        </p:sp>
        <p:sp>
          <p:nvSpPr>
            <p:cNvPr id="13" name="TextBox 12">
              <a:extLst>
                <a:ext uri="{FF2B5EF4-FFF2-40B4-BE49-F238E27FC236}">
                  <a16:creationId xmlns:a16="http://schemas.microsoft.com/office/drawing/2014/main" id="{A05A4737-5E9B-E54D-B676-22C3B3A90FFA}"/>
                </a:ext>
              </a:extLst>
            </p:cNvPr>
            <p:cNvSpPr txBox="1"/>
            <p:nvPr/>
          </p:nvSpPr>
          <p:spPr>
            <a:xfrm>
              <a:off x="4799682" y="3319130"/>
              <a:ext cx="472775" cy="476097"/>
            </a:xfrm>
            <a:prstGeom prst="rect">
              <a:avLst/>
            </a:prstGeom>
            <a:noFill/>
          </p:spPr>
          <p:txBody>
            <a:bodyPr wrap="square">
              <a:spAutoFit/>
            </a:bodyPr>
            <a:lstStyle/>
            <a:p>
              <a:r>
                <a:rPr lang="en-US" sz="2400" b="1" dirty="0"/>
                <a:t>4</a:t>
              </a:r>
            </a:p>
          </p:txBody>
        </p:sp>
        <p:sp>
          <p:nvSpPr>
            <p:cNvPr id="14" name="TextBox 13">
              <a:extLst>
                <a:ext uri="{FF2B5EF4-FFF2-40B4-BE49-F238E27FC236}">
                  <a16:creationId xmlns:a16="http://schemas.microsoft.com/office/drawing/2014/main" id="{4DE809C6-899B-1447-9BC2-AADDA72C14BD}"/>
                </a:ext>
              </a:extLst>
            </p:cNvPr>
            <p:cNvSpPr txBox="1"/>
            <p:nvPr/>
          </p:nvSpPr>
          <p:spPr>
            <a:xfrm>
              <a:off x="7047722" y="5328453"/>
              <a:ext cx="472775" cy="476097"/>
            </a:xfrm>
            <a:prstGeom prst="rect">
              <a:avLst/>
            </a:prstGeom>
            <a:noFill/>
          </p:spPr>
          <p:txBody>
            <a:bodyPr wrap="square">
              <a:spAutoFit/>
            </a:bodyPr>
            <a:lstStyle/>
            <a:p>
              <a:r>
                <a:rPr lang="en-US" sz="2400" b="1" dirty="0"/>
                <a:t>3</a:t>
              </a:r>
            </a:p>
          </p:txBody>
        </p:sp>
        <p:sp>
          <p:nvSpPr>
            <p:cNvPr id="15" name="TextBox 14">
              <a:extLst>
                <a:ext uri="{FF2B5EF4-FFF2-40B4-BE49-F238E27FC236}">
                  <a16:creationId xmlns:a16="http://schemas.microsoft.com/office/drawing/2014/main" id="{B498ED1D-037A-3645-BC7B-DD25D74CE4E9}"/>
                </a:ext>
              </a:extLst>
            </p:cNvPr>
            <p:cNvSpPr txBox="1"/>
            <p:nvPr/>
          </p:nvSpPr>
          <p:spPr>
            <a:xfrm>
              <a:off x="9134117" y="4042966"/>
              <a:ext cx="472775" cy="476097"/>
            </a:xfrm>
            <a:prstGeom prst="rect">
              <a:avLst/>
            </a:prstGeom>
            <a:noFill/>
          </p:spPr>
          <p:txBody>
            <a:bodyPr wrap="square">
              <a:spAutoFit/>
            </a:bodyPr>
            <a:lstStyle/>
            <a:p>
              <a:r>
                <a:rPr lang="en-US" sz="2400" b="1" dirty="0"/>
                <a:t>2</a:t>
              </a:r>
            </a:p>
          </p:txBody>
        </p:sp>
      </p:grpSp>
      <p:sp>
        <p:nvSpPr>
          <p:cNvPr id="16" name="TextBox 15">
            <a:extLst>
              <a:ext uri="{FF2B5EF4-FFF2-40B4-BE49-F238E27FC236}">
                <a16:creationId xmlns:a16="http://schemas.microsoft.com/office/drawing/2014/main" id="{065D728D-CA7A-7746-BE54-0F2D41DA0BCB}"/>
              </a:ext>
            </a:extLst>
          </p:cNvPr>
          <p:cNvSpPr txBox="1"/>
          <p:nvPr/>
        </p:nvSpPr>
        <p:spPr>
          <a:xfrm>
            <a:off x="1760312" y="2380569"/>
            <a:ext cx="1996536" cy="4154984"/>
          </a:xfrm>
          <a:prstGeom prst="rect">
            <a:avLst/>
          </a:prstGeom>
          <a:noFill/>
        </p:spPr>
        <p:txBody>
          <a:bodyPr wrap="square">
            <a:spAutoFit/>
          </a:bodyPr>
          <a:lstStyle/>
          <a:p>
            <a:r>
              <a:rPr lang="en-GB" sz="2400" b="1" dirty="0">
                <a:effectLst/>
                <a:latin typeface="Franklin Gothic Medium" panose="020B0603020102020204" pitchFamily="34" charset="0"/>
              </a:rPr>
              <a:t>Word Bank</a:t>
            </a:r>
          </a:p>
          <a:p>
            <a:endParaRPr lang="en-GB" sz="2400" dirty="0">
              <a:effectLst/>
              <a:latin typeface="Franklin Gothic Medium" panose="020B0603020102020204" pitchFamily="34" charset="0"/>
            </a:endParaRPr>
          </a:p>
          <a:p>
            <a:pPr marL="342900" indent="-342900">
              <a:buFont typeface="Arial" panose="020B0604020202020204" pitchFamily="34" charset="0"/>
              <a:buChar char="•"/>
            </a:pPr>
            <a:r>
              <a:rPr lang="en-GB" sz="2400" dirty="0">
                <a:effectLst/>
                <a:latin typeface="Franklin Gothic Medium" panose="020B0603020102020204" pitchFamily="34" charset="0"/>
              </a:rPr>
              <a:t>Black x2</a:t>
            </a:r>
            <a:endParaRPr lang="en-GB" sz="2400" dirty="0">
              <a:latin typeface="Franklin Gothic Medium" panose="020B0603020102020204" pitchFamily="34" charset="0"/>
            </a:endParaRPr>
          </a:p>
          <a:p>
            <a:pPr marL="342900" indent="-342900">
              <a:buFont typeface="Arial" panose="020B0604020202020204" pitchFamily="34" charset="0"/>
              <a:buChar char="•"/>
            </a:pPr>
            <a:r>
              <a:rPr lang="en-GB" sz="2400" dirty="0">
                <a:effectLst/>
                <a:latin typeface="Franklin Gothic Medium" panose="020B0603020102020204" pitchFamily="34" charset="0"/>
              </a:rPr>
              <a:t>White </a:t>
            </a:r>
          </a:p>
          <a:p>
            <a:pPr marL="342900" indent="-342900">
              <a:buFont typeface="Arial" panose="020B0604020202020204" pitchFamily="34" charset="0"/>
              <a:buChar char="•"/>
            </a:pPr>
            <a:r>
              <a:rPr lang="en-GB" sz="2400" dirty="0">
                <a:effectLst/>
                <a:latin typeface="Franklin Gothic Medium" panose="020B0603020102020204" pitchFamily="34" charset="0"/>
              </a:rPr>
              <a:t>African</a:t>
            </a:r>
          </a:p>
          <a:p>
            <a:pPr marL="342900" indent="-342900">
              <a:buFont typeface="Arial" panose="020B0604020202020204" pitchFamily="34" charset="0"/>
              <a:buChar char="•"/>
            </a:pPr>
            <a:r>
              <a:rPr lang="en-GB" sz="2400" dirty="0">
                <a:effectLst/>
                <a:latin typeface="Franklin Gothic Medium" panose="020B0603020102020204" pitchFamily="34" charset="0"/>
              </a:rPr>
              <a:t>Caribbean </a:t>
            </a:r>
          </a:p>
          <a:p>
            <a:pPr marL="342900" indent="-342900">
              <a:buFont typeface="Arial" panose="020B0604020202020204" pitchFamily="34" charset="0"/>
              <a:buChar char="•"/>
            </a:pPr>
            <a:r>
              <a:rPr lang="en-GB" sz="2400" dirty="0">
                <a:effectLst/>
                <a:latin typeface="Franklin Gothic Medium" panose="020B0603020102020204" pitchFamily="34" charset="0"/>
              </a:rPr>
              <a:t>Indian </a:t>
            </a:r>
          </a:p>
          <a:p>
            <a:pPr marL="342900" indent="-342900">
              <a:buFont typeface="Arial" panose="020B0604020202020204" pitchFamily="34" charset="0"/>
              <a:buChar char="•"/>
            </a:pPr>
            <a:r>
              <a:rPr lang="en-GB" sz="2400" dirty="0">
                <a:effectLst/>
                <a:latin typeface="Franklin Gothic Medium" panose="020B0603020102020204" pitchFamily="34" charset="0"/>
              </a:rPr>
              <a:t>Irish </a:t>
            </a:r>
          </a:p>
          <a:p>
            <a:pPr marL="342900" indent="-342900">
              <a:buFont typeface="Arial" panose="020B0604020202020204" pitchFamily="34" charset="0"/>
              <a:buChar char="•"/>
            </a:pPr>
            <a:r>
              <a:rPr lang="en-GB" sz="2400" dirty="0">
                <a:effectLst/>
                <a:latin typeface="Franklin Gothic Medium" panose="020B0603020102020204" pitchFamily="34" charset="0"/>
              </a:rPr>
              <a:t>Chinese</a:t>
            </a:r>
          </a:p>
          <a:p>
            <a:endParaRPr lang="en-GB" sz="2400" dirty="0">
              <a:effectLst/>
              <a:latin typeface="Franklin Gothic Medium" panose="020B0603020102020204" pitchFamily="34" charset="0"/>
            </a:endParaRPr>
          </a:p>
          <a:p>
            <a:endParaRPr lang="en-US" sz="2400" dirty="0"/>
          </a:p>
        </p:txBody>
      </p:sp>
      <p:sp>
        <p:nvSpPr>
          <p:cNvPr id="17" name="Rounded Rectangle 16">
            <a:extLst>
              <a:ext uri="{FF2B5EF4-FFF2-40B4-BE49-F238E27FC236}">
                <a16:creationId xmlns:a16="http://schemas.microsoft.com/office/drawing/2014/main" id="{5294C1BC-D4EF-334E-AC4E-D315DBB5127C}"/>
              </a:ext>
            </a:extLst>
          </p:cNvPr>
          <p:cNvSpPr/>
          <p:nvPr/>
        </p:nvSpPr>
        <p:spPr>
          <a:xfrm>
            <a:off x="1610133" y="2988462"/>
            <a:ext cx="2146715" cy="2993134"/>
          </a:xfrm>
          <a:prstGeom prst="roundRect">
            <a:avLst>
              <a:gd name="adj" fmla="val 863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descr="A group of children smiling&#10;&#10;Description automatically generated">
            <a:extLst>
              <a:ext uri="{FF2B5EF4-FFF2-40B4-BE49-F238E27FC236}">
                <a16:creationId xmlns:a16="http://schemas.microsoft.com/office/drawing/2014/main" id="{4E63FEA7-C681-8344-8585-4326AF235278}"/>
              </a:ext>
            </a:extLst>
          </p:cNvPr>
          <p:cNvPicPr>
            <a:picLocks noChangeAspect="1"/>
          </p:cNvPicPr>
          <p:nvPr/>
        </p:nvPicPr>
        <p:blipFill>
          <a:blip r:embed="rId3"/>
          <a:stretch>
            <a:fillRect/>
          </a:stretch>
        </p:blipFill>
        <p:spPr>
          <a:xfrm>
            <a:off x="5434585" y="2606056"/>
            <a:ext cx="4638502" cy="3111542"/>
          </a:xfrm>
          <a:prstGeom prst="rect">
            <a:avLst/>
          </a:prstGeom>
        </p:spPr>
      </p:pic>
      <p:sp>
        <p:nvSpPr>
          <p:cNvPr id="19" name="TextBox 18">
            <a:extLst>
              <a:ext uri="{FF2B5EF4-FFF2-40B4-BE49-F238E27FC236}">
                <a16:creationId xmlns:a16="http://schemas.microsoft.com/office/drawing/2014/main" id="{DB578ED1-5073-724E-A866-87F7B6124C34}"/>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1</a:t>
            </a:r>
            <a:endParaRPr lang="en-US" dirty="0"/>
          </a:p>
        </p:txBody>
      </p:sp>
    </p:spTree>
    <p:extLst>
      <p:ext uri="{BB962C8B-B14F-4D97-AF65-F5344CB8AC3E}">
        <p14:creationId xmlns:p14="http://schemas.microsoft.com/office/powerpoint/2010/main" val="133483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D8A3A-D067-E6FC-10E3-7D9EBF97EA31}"/>
              </a:ext>
            </a:extLst>
          </p:cNvPr>
          <p:cNvSpPr>
            <a:spLocks noGrp="1"/>
          </p:cNvSpPr>
          <p:nvPr>
            <p:ph type="title"/>
          </p:nvPr>
        </p:nvSpPr>
        <p:spPr>
          <a:xfrm>
            <a:off x="838198" y="494814"/>
            <a:ext cx="10515600" cy="1173512"/>
          </a:xfrm>
        </p:spPr>
        <p:txBody>
          <a:bodyPr>
            <a:normAutofit fontScale="90000"/>
          </a:bodyPr>
          <a:lstStyle/>
          <a:p>
            <a:pPr algn="ctr"/>
            <a:br>
              <a:rPr lang="en-GB" sz="3200" dirty="0">
                <a:latin typeface="Franklin Gothic Medium" panose="020B0603020102020204" pitchFamily="34" charset="0"/>
              </a:rPr>
            </a:br>
            <a:r>
              <a:rPr lang="en-GB" sz="4000" dirty="0">
                <a:latin typeface="Franklin Gothic Medium" panose="020B0603020102020204" pitchFamily="34" charset="0"/>
              </a:rPr>
              <a:t>Learn each other’s names </a:t>
            </a:r>
            <a:br>
              <a:rPr lang="en-GB" sz="4000" dirty="0">
                <a:latin typeface="Franklin Gothic Medium" panose="020B0603020102020204" pitchFamily="34" charset="0"/>
              </a:rPr>
            </a:br>
            <a:r>
              <a:rPr lang="en-GB" sz="4000" dirty="0">
                <a:latin typeface="Franklin Gothic Medium" panose="020B0603020102020204" pitchFamily="34" charset="0"/>
              </a:rPr>
              <a:t>and call each other by name.</a:t>
            </a:r>
          </a:p>
        </p:txBody>
      </p:sp>
      <p:sp>
        <p:nvSpPr>
          <p:cNvPr id="19" name="TextBox 18">
            <a:extLst>
              <a:ext uri="{FF2B5EF4-FFF2-40B4-BE49-F238E27FC236}">
                <a16:creationId xmlns:a16="http://schemas.microsoft.com/office/drawing/2014/main" id="{FDAD92CF-B7FD-1749-9148-A605AFB82BD1}"/>
              </a:ext>
            </a:extLst>
          </p:cNvPr>
          <p:cNvSpPr txBox="1"/>
          <p:nvPr/>
        </p:nvSpPr>
        <p:spPr>
          <a:xfrm>
            <a:off x="7082117" y="2587308"/>
            <a:ext cx="1257333" cy="523220"/>
          </a:xfrm>
          <a:prstGeom prst="rect">
            <a:avLst/>
          </a:prstGeom>
          <a:noFill/>
        </p:spPr>
        <p:txBody>
          <a:bodyPr wrap="square">
            <a:spAutoFit/>
          </a:bodyPr>
          <a:lstStyle/>
          <a:p>
            <a:r>
              <a:rPr lang="en-GB" sz="2800" dirty="0">
                <a:effectLst/>
                <a:latin typeface="Franklin Gothic Medium" panose="020B0603020102020204" pitchFamily="34" charset="0"/>
              </a:rPr>
              <a:t>Kizito</a:t>
            </a:r>
          </a:p>
        </p:txBody>
      </p:sp>
      <p:sp>
        <p:nvSpPr>
          <p:cNvPr id="20" name="TextBox 19">
            <a:extLst>
              <a:ext uri="{FF2B5EF4-FFF2-40B4-BE49-F238E27FC236}">
                <a16:creationId xmlns:a16="http://schemas.microsoft.com/office/drawing/2014/main" id="{E41A3564-9AC9-8940-99B3-5722890A9409}"/>
              </a:ext>
            </a:extLst>
          </p:cNvPr>
          <p:cNvSpPr txBox="1"/>
          <p:nvPr/>
        </p:nvSpPr>
        <p:spPr>
          <a:xfrm>
            <a:off x="4398143" y="2206902"/>
            <a:ext cx="1267551" cy="523220"/>
          </a:xfrm>
          <a:prstGeom prst="rect">
            <a:avLst/>
          </a:prstGeom>
          <a:noFill/>
        </p:spPr>
        <p:txBody>
          <a:bodyPr wrap="square">
            <a:spAutoFit/>
          </a:bodyPr>
          <a:lstStyle/>
          <a:p>
            <a:r>
              <a:rPr lang="en-GB" sz="2800" dirty="0">
                <a:effectLst/>
                <a:latin typeface="Franklin Gothic Medium" panose="020B0603020102020204" pitchFamily="34" charset="0"/>
              </a:rPr>
              <a:t>Arya</a:t>
            </a:r>
          </a:p>
        </p:txBody>
      </p:sp>
      <p:sp>
        <p:nvSpPr>
          <p:cNvPr id="21" name="TextBox 20">
            <a:extLst>
              <a:ext uri="{FF2B5EF4-FFF2-40B4-BE49-F238E27FC236}">
                <a16:creationId xmlns:a16="http://schemas.microsoft.com/office/drawing/2014/main" id="{92F200E7-8082-B644-9126-764CE72700F7}"/>
              </a:ext>
            </a:extLst>
          </p:cNvPr>
          <p:cNvSpPr txBox="1"/>
          <p:nvPr/>
        </p:nvSpPr>
        <p:spPr>
          <a:xfrm>
            <a:off x="2713587" y="3677057"/>
            <a:ext cx="1267551" cy="523220"/>
          </a:xfrm>
          <a:prstGeom prst="rect">
            <a:avLst/>
          </a:prstGeom>
          <a:noFill/>
        </p:spPr>
        <p:txBody>
          <a:bodyPr wrap="square">
            <a:spAutoFit/>
          </a:bodyPr>
          <a:lstStyle/>
          <a:p>
            <a:r>
              <a:rPr lang="en-GB" sz="2800" dirty="0">
                <a:effectLst/>
                <a:latin typeface="Franklin Gothic Medium" panose="020B0603020102020204" pitchFamily="34" charset="0"/>
              </a:rPr>
              <a:t>Aaron</a:t>
            </a:r>
          </a:p>
        </p:txBody>
      </p:sp>
      <p:sp>
        <p:nvSpPr>
          <p:cNvPr id="22" name="TextBox 21">
            <a:extLst>
              <a:ext uri="{FF2B5EF4-FFF2-40B4-BE49-F238E27FC236}">
                <a16:creationId xmlns:a16="http://schemas.microsoft.com/office/drawing/2014/main" id="{7A46816E-64F3-9345-A7F1-AFC2036A8F2E}"/>
              </a:ext>
            </a:extLst>
          </p:cNvPr>
          <p:cNvSpPr txBox="1"/>
          <p:nvPr/>
        </p:nvSpPr>
        <p:spPr>
          <a:xfrm>
            <a:off x="5462224" y="6019972"/>
            <a:ext cx="1267551" cy="523220"/>
          </a:xfrm>
          <a:prstGeom prst="rect">
            <a:avLst/>
          </a:prstGeom>
          <a:noFill/>
        </p:spPr>
        <p:txBody>
          <a:bodyPr wrap="square">
            <a:spAutoFit/>
          </a:bodyPr>
          <a:lstStyle/>
          <a:p>
            <a:r>
              <a:rPr lang="en-GB" sz="2800" dirty="0">
                <a:effectLst/>
                <a:latin typeface="Franklin Gothic Medium" panose="020B0603020102020204" pitchFamily="34" charset="0"/>
              </a:rPr>
              <a:t>Kate</a:t>
            </a:r>
          </a:p>
        </p:txBody>
      </p:sp>
      <p:sp>
        <p:nvSpPr>
          <p:cNvPr id="23" name="TextBox 22">
            <a:extLst>
              <a:ext uri="{FF2B5EF4-FFF2-40B4-BE49-F238E27FC236}">
                <a16:creationId xmlns:a16="http://schemas.microsoft.com/office/drawing/2014/main" id="{ECEE1CF9-D0C9-4346-8B2E-A47E70D642B3}"/>
              </a:ext>
            </a:extLst>
          </p:cNvPr>
          <p:cNvSpPr txBox="1"/>
          <p:nvPr/>
        </p:nvSpPr>
        <p:spPr>
          <a:xfrm>
            <a:off x="8210861" y="4141866"/>
            <a:ext cx="1267551" cy="523220"/>
          </a:xfrm>
          <a:prstGeom prst="rect">
            <a:avLst/>
          </a:prstGeom>
          <a:noFill/>
        </p:spPr>
        <p:txBody>
          <a:bodyPr wrap="square">
            <a:spAutoFit/>
          </a:bodyPr>
          <a:lstStyle/>
          <a:p>
            <a:r>
              <a:rPr lang="en-GB" sz="2800" dirty="0">
                <a:effectLst/>
                <a:latin typeface="Franklin Gothic Medium" panose="020B0603020102020204" pitchFamily="34" charset="0"/>
              </a:rPr>
              <a:t>Chen</a:t>
            </a:r>
          </a:p>
        </p:txBody>
      </p:sp>
      <p:pic>
        <p:nvPicPr>
          <p:cNvPr id="9" name="Picture 8" descr="A group of children smiling&#10;&#10;Description automatically generated">
            <a:extLst>
              <a:ext uri="{FF2B5EF4-FFF2-40B4-BE49-F238E27FC236}">
                <a16:creationId xmlns:a16="http://schemas.microsoft.com/office/drawing/2014/main" id="{B73B0A35-E914-104D-9F00-748F5D49D07A}"/>
              </a:ext>
            </a:extLst>
          </p:cNvPr>
          <p:cNvPicPr>
            <a:picLocks noChangeAspect="1"/>
          </p:cNvPicPr>
          <p:nvPr/>
        </p:nvPicPr>
        <p:blipFill>
          <a:blip r:embed="rId3"/>
          <a:stretch>
            <a:fillRect/>
          </a:stretch>
        </p:blipFill>
        <p:spPr>
          <a:xfrm>
            <a:off x="3643970" y="2716134"/>
            <a:ext cx="4904057" cy="3289678"/>
          </a:xfrm>
          <a:prstGeom prst="rect">
            <a:avLst/>
          </a:prstGeom>
        </p:spPr>
      </p:pic>
      <p:sp>
        <p:nvSpPr>
          <p:cNvPr id="10" name="TextBox 9">
            <a:extLst>
              <a:ext uri="{FF2B5EF4-FFF2-40B4-BE49-F238E27FC236}">
                <a16:creationId xmlns:a16="http://schemas.microsoft.com/office/drawing/2014/main" id="{9ADBF6D1-50BC-CE46-8AB0-044ADB8C8151}"/>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1</a:t>
            </a:r>
            <a:endParaRPr lang="en-US" dirty="0"/>
          </a:p>
        </p:txBody>
      </p:sp>
    </p:spTree>
    <p:extLst>
      <p:ext uri="{BB962C8B-B14F-4D97-AF65-F5344CB8AC3E}">
        <p14:creationId xmlns:p14="http://schemas.microsoft.com/office/powerpoint/2010/main" val="2150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6D2466-8124-F3F9-F8B0-1FC92CFA40CA}"/>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0990EFF5-FEE4-F573-3105-E9A7AD021F49}"/>
              </a:ext>
            </a:extLst>
          </p:cNvPr>
          <p:cNvPicPr>
            <a:picLocks noChangeAspect="1"/>
          </p:cNvPicPr>
          <p:nvPr/>
        </p:nvPicPr>
        <p:blipFill rotWithShape="1">
          <a:blip r:embed="rId3"/>
          <a:srcRect l="1375" t="2445" r="2250" b="4222"/>
          <a:stretch/>
        </p:blipFill>
        <p:spPr>
          <a:xfrm>
            <a:off x="0" y="0"/>
            <a:ext cx="12275843" cy="6885592"/>
          </a:xfrm>
          <a:prstGeom prst="rect">
            <a:avLst/>
          </a:prstGeom>
        </p:spPr>
      </p:pic>
      <p:pic>
        <p:nvPicPr>
          <p:cNvPr id="5" name="Picture 4" descr="A group of children smiling&#10;&#10;Description automatically generated">
            <a:extLst>
              <a:ext uri="{FF2B5EF4-FFF2-40B4-BE49-F238E27FC236}">
                <a16:creationId xmlns:a16="http://schemas.microsoft.com/office/drawing/2014/main" id="{4D16C781-6CC9-DD4F-B0F7-B546752C962C}"/>
              </a:ext>
            </a:extLst>
          </p:cNvPr>
          <p:cNvPicPr>
            <a:picLocks noChangeAspect="1"/>
          </p:cNvPicPr>
          <p:nvPr/>
        </p:nvPicPr>
        <p:blipFill>
          <a:blip r:embed="rId4"/>
          <a:stretch>
            <a:fillRect/>
          </a:stretch>
        </p:blipFill>
        <p:spPr>
          <a:xfrm>
            <a:off x="6718351" y="2135525"/>
            <a:ext cx="4896569" cy="3284655"/>
          </a:xfrm>
          <a:prstGeom prst="rect">
            <a:avLst/>
          </a:prstGeom>
        </p:spPr>
      </p:pic>
      <p:sp>
        <p:nvSpPr>
          <p:cNvPr id="6" name="Rounded Rectangle 5">
            <a:extLst>
              <a:ext uri="{FF2B5EF4-FFF2-40B4-BE49-F238E27FC236}">
                <a16:creationId xmlns:a16="http://schemas.microsoft.com/office/drawing/2014/main" id="{C0F7562E-3270-C945-B1FB-1843F7E29CE2}"/>
              </a:ext>
            </a:extLst>
          </p:cNvPr>
          <p:cNvSpPr/>
          <p:nvPr/>
        </p:nvSpPr>
        <p:spPr>
          <a:xfrm>
            <a:off x="956688" y="1894021"/>
            <a:ext cx="5329812" cy="3284654"/>
          </a:xfrm>
          <a:prstGeom prst="roundRect">
            <a:avLst>
              <a:gd name="adj" fmla="val 5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546962-A4A9-2A4D-9E16-CB2AC04DDC75}"/>
              </a:ext>
            </a:extLst>
          </p:cNvPr>
          <p:cNvSpPr txBox="1"/>
          <p:nvPr/>
        </p:nvSpPr>
        <p:spPr>
          <a:xfrm>
            <a:off x="956688" y="886565"/>
            <a:ext cx="5082115" cy="5509200"/>
          </a:xfrm>
          <a:prstGeom prst="rect">
            <a:avLst/>
          </a:prstGeom>
          <a:noFill/>
        </p:spPr>
        <p:txBody>
          <a:bodyPr wrap="square">
            <a:spAutoFit/>
          </a:bodyPr>
          <a:lstStyle/>
          <a:p>
            <a:r>
              <a:rPr lang="en-GB" sz="3200" dirty="0">
                <a:latin typeface="Franklin Gothic Medium" panose="020B0603020102020204" pitchFamily="34" charset="0"/>
              </a:rPr>
              <a:t>P4C Discussion of the day </a:t>
            </a:r>
          </a:p>
          <a:p>
            <a:endParaRPr lang="en-GB" sz="4000" dirty="0">
              <a:latin typeface="Franklin Gothic Medium" panose="020B0603020102020204" pitchFamily="34" charset="0"/>
            </a:endParaRPr>
          </a:p>
          <a:p>
            <a:pPr lvl="1"/>
            <a:r>
              <a:rPr lang="en-GB" sz="2800" dirty="0">
                <a:latin typeface="Franklin Gothic Medium" panose="020B0603020102020204" pitchFamily="34" charset="0"/>
              </a:rPr>
              <a:t>What if people had the power of a chameleon and they could change their skin colour, do you think people would use this power? Why?</a:t>
            </a:r>
            <a:br>
              <a:rPr lang="en-GB" sz="2800" dirty="0">
                <a:latin typeface="Franklin Gothic Medium" panose="020B0603020102020204" pitchFamily="34" charset="0"/>
              </a:rPr>
            </a:br>
            <a:r>
              <a:rPr lang="en-GB" sz="2800" dirty="0">
                <a:latin typeface="Franklin Gothic Medium" panose="020B0603020102020204" pitchFamily="34" charset="0"/>
              </a:rPr>
              <a:t>What would happen if they did?</a:t>
            </a:r>
          </a:p>
          <a:p>
            <a:pPr lvl="1"/>
            <a:endParaRPr lang="en-GB" sz="2800" dirty="0">
              <a:latin typeface="Franklin Gothic Medium" panose="020B0603020102020204" pitchFamily="34" charset="0"/>
            </a:endParaRPr>
          </a:p>
          <a:p>
            <a:pPr lvl="1"/>
            <a:r>
              <a:rPr lang="en-GB" sz="2800" dirty="0">
                <a:latin typeface="Franklin Gothic Medium" panose="020B0603020102020204" pitchFamily="34" charset="0"/>
              </a:rPr>
              <a:t>Discuss now then later take the conversation home.</a:t>
            </a:r>
            <a:endParaRPr lang="en-US" sz="2800" dirty="0"/>
          </a:p>
        </p:txBody>
      </p:sp>
      <p:sp>
        <p:nvSpPr>
          <p:cNvPr id="8" name="TextBox 7">
            <a:extLst>
              <a:ext uri="{FF2B5EF4-FFF2-40B4-BE49-F238E27FC236}">
                <a16:creationId xmlns:a16="http://schemas.microsoft.com/office/drawing/2014/main" id="{034E6B5E-833C-CC4E-AC16-778DFCFC7FA2}"/>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1</a:t>
            </a:r>
            <a:endParaRPr lang="en-US" dirty="0"/>
          </a:p>
        </p:txBody>
      </p:sp>
    </p:spTree>
    <p:extLst>
      <p:ext uri="{BB962C8B-B14F-4D97-AF65-F5344CB8AC3E}">
        <p14:creationId xmlns:p14="http://schemas.microsoft.com/office/powerpoint/2010/main" val="167741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hild hugging a paper and a child looking at him&#10;&#10;Description automatically generated">
            <a:extLst>
              <a:ext uri="{FF2B5EF4-FFF2-40B4-BE49-F238E27FC236}">
                <a16:creationId xmlns:a16="http://schemas.microsoft.com/office/drawing/2014/main" id="{3AA8AEE6-B8E6-8940-95E9-D9018765A6A0}"/>
              </a:ext>
            </a:extLst>
          </p:cNvPr>
          <p:cNvPicPr>
            <a:picLocks noChangeAspect="1"/>
          </p:cNvPicPr>
          <p:nvPr/>
        </p:nvPicPr>
        <p:blipFill>
          <a:blip r:embed="rId3"/>
          <a:stretch>
            <a:fillRect/>
          </a:stretch>
        </p:blipFill>
        <p:spPr>
          <a:xfrm>
            <a:off x="3623093" y="1983221"/>
            <a:ext cx="4945811" cy="4752970"/>
          </a:xfrm>
          <a:prstGeom prst="rect">
            <a:avLst/>
          </a:prstGeom>
        </p:spPr>
      </p:pic>
      <p:sp>
        <p:nvSpPr>
          <p:cNvPr id="10" name="Title 9">
            <a:extLst>
              <a:ext uri="{FF2B5EF4-FFF2-40B4-BE49-F238E27FC236}">
                <a16:creationId xmlns:a16="http://schemas.microsoft.com/office/drawing/2014/main" id="{F942D000-1220-6844-A357-A2AD953C2F9F}"/>
              </a:ext>
            </a:extLst>
          </p:cNvPr>
          <p:cNvSpPr>
            <a:spLocks noGrp="1"/>
          </p:cNvSpPr>
          <p:nvPr>
            <p:ph type="title"/>
          </p:nvPr>
        </p:nvSpPr>
        <p:spPr>
          <a:xfrm>
            <a:off x="838199" y="502383"/>
            <a:ext cx="10515600" cy="1325563"/>
          </a:xfrm>
        </p:spPr>
        <p:txBody>
          <a:bodyPr>
            <a:normAutofit fontScale="90000"/>
          </a:bodyPr>
          <a:lstStyle/>
          <a:p>
            <a:pPr algn="ctr"/>
            <a:r>
              <a:rPr lang="en-GB" dirty="0">
                <a:latin typeface="Franklin Gothic Medium" panose="020B0603020102020204" pitchFamily="34" charset="0"/>
              </a:rPr>
              <a:t>Is this racism? Why? </a:t>
            </a:r>
            <a:br>
              <a:rPr lang="en-GB" sz="3200" dirty="0">
                <a:effectLst/>
                <a:latin typeface="Franklin Gothic Medium" panose="020B0603020102020204" pitchFamily="34" charset="0"/>
              </a:rPr>
            </a:br>
            <a:r>
              <a:rPr lang="en-GB" sz="3100" dirty="0">
                <a:latin typeface="Franklin Gothic Medium" panose="020B0603020102020204" pitchFamily="34" charset="0"/>
              </a:rPr>
              <a:t>Discuss with the person next to you.</a:t>
            </a:r>
            <a:br>
              <a:rPr lang="en-GB" dirty="0">
                <a:effectLst/>
                <a:latin typeface="Franklin Gothic Medium" panose="020B0603020102020204" pitchFamily="34" charset="0"/>
              </a:rPr>
            </a:br>
            <a:r>
              <a:rPr lang="en-GB" sz="3100" dirty="0">
                <a:latin typeface="Franklin Gothic Medium" panose="020B0603020102020204" pitchFamily="34" charset="0"/>
              </a:rPr>
              <a:t>Child (A) is making jokes about the hair of child (B).</a:t>
            </a:r>
            <a:endParaRPr lang="en-US" dirty="0"/>
          </a:p>
        </p:txBody>
      </p:sp>
      <p:sp>
        <p:nvSpPr>
          <p:cNvPr id="12" name="TextBox 11">
            <a:extLst>
              <a:ext uri="{FF2B5EF4-FFF2-40B4-BE49-F238E27FC236}">
                <a16:creationId xmlns:a16="http://schemas.microsoft.com/office/drawing/2014/main" id="{9F725FDD-DDCF-AB40-886B-31AB0DFC6DFB}"/>
              </a:ext>
            </a:extLst>
          </p:cNvPr>
          <p:cNvSpPr txBox="1"/>
          <p:nvPr/>
        </p:nvSpPr>
        <p:spPr>
          <a:xfrm>
            <a:off x="3301759" y="2489522"/>
            <a:ext cx="642668" cy="523220"/>
          </a:xfrm>
          <a:prstGeom prst="rect">
            <a:avLst/>
          </a:prstGeom>
          <a:noFill/>
        </p:spPr>
        <p:txBody>
          <a:bodyPr wrap="square">
            <a:spAutoFit/>
          </a:bodyPr>
          <a:lstStyle/>
          <a:p>
            <a:r>
              <a:rPr lang="en-GB" sz="2800" dirty="0">
                <a:latin typeface="Franklin Gothic Medium" panose="020B0603020102020204" pitchFamily="34" charset="0"/>
              </a:rPr>
              <a:t>A</a:t>
            </a:r>
            <a:endParaRPr lang="en-US" sz="2800" dirty="0"/>
          </a:p>
        </p:txBody>
      </p:sp>
      <p:sp>
        <p:nvSpPr>
          <p:cNvPr id="13" name="TextBox 12">
            <a:extLst>
              <a:ext uri="{FF2B5EF4-FFF2-40B4-BE49-F238E27FC236}">
                <a16:creationId xmlns:a16="http://schemas.microsoft.com/office/drawing/2014/main" id="{B14D707F-7547-684F-B5A7-D228D4ECF44D}"/>
              </a:ext>
            </a:extLst>
          </p:cNvPr>
          <p:cNvSpPr txBox="1"/>
          <p:nvPr/>
        </p:nvSpPr>
        <p:spPr>
          <a:xfrm>
            <a:off x="5774664" y="3454185"/>
            <a:ext cx="642668" cy="523220"/>
          </a:xfrm>
          <a:prstGeom prst="rect">
            <a:avLst/>
          </a:prstGeom>
          <a:noFill/>
        </p:spPr>
        <p:txBody>
          <a:bodyPr wrap="square">
            <a:spAutoFit/>
          </a:bodyPr>
          <a:lstStyle/>
          <a:p>
            <a:r>
              <a:rPr lang="en-GB" sz="2800" dirty="0">
                <a:latin typeface="Franklin Gothic Medium" panose="020B0603020102020204" pitchFamily="34" charset="0"/>
              </a:rPr>
              <a:t>B</a:t>
            </a:r>
            <a:endParaRPr lang="en-US" sz="2800" dirty="0"/>
          </a:p>
        </p:txBody>
      </p:sp>
      <p:sp>
        <p:nvSpPr>
          <p:cNvPr id="6" name="TextBox 5">
            <a:extLst>
              <a:ext uri="{FF2B5EF4-FFF2-40B4-BE49-F238E27FC236}">
                <a16:creationId xmlns:a16="http://schemas.microsoft.com/office/drawing/2014/main" id="{49FF9C24-F297-D946-BA56-C18B287A8BB0}"/>
              </a:ext>
            </a:extLst>
          </p:cNvPr>
          <p:cNvSpPr txBox="1"/>
          <p:nvPr/>
        </p:nvSpPr>
        <p:spPr>
          <a:xfrm>
            <a:off x="956688" y="407330"/>
            <a:ext cx="952468" cy="400110"/>
          </a:xfrm>
          <a:prstGeom prst="rect">
            <a:avLst/>
          </a:prstGeom>
          <a:noFill/>
        </p:spPr>
        <p:txBody>
          <a:bodyPr wrap="square">
            <a:spAutoFit/>
          </a:bodyPr>
          <a:lstStyle/>
          <a:p>
            <a:r>
              <a:rPr lang="en-GB" sz="2000" dirty="0">
                <a:latin typeface="Franklin Gothic Medium" panose="020B0603020102020204" pitchFamily="34" charset="0"/>
              </a:rPr>
              <a:t>Day 2</a:t>
            </a:r>
            <a:endParaRPr lang="en-US" dirty="0"/>
          </a:p>
        </p:txBody>
      </p:sp>
    </p:spTree>
    <p:extLst>
      <p:ext uri="{BB962C8B-B14F-4D97-AF65-F5344CB8AC3E}">
        <p14:creationId xmlns:p14="http://schemas.microsoft.com/office/powerpoint/2010/main" val="3080807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7370</TotalTime>
  <Words>2582</Words>
  <Application>Microsoft Macintosh PowerPoint</Application>
  <PresentationFormat>Widescreen</PresentationFormat>
  <Paragraphs>229</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Comic Sans MS</vt:lpstr>
      <vt:lpstr>Franklin Gothic Medium</vt:lpstr>
      <vt:lpstr>Google Sans</vt:lpstr>
      <vt:lpstr>Minion Pro</vt:lpstr>
      <vt:lpstr>MyriadPro</vt:lpstr>
      <vt:lpstr>Ranchers</vt:lpstr>
      <vt:lpstr>Roboto</vt:lpstr>
      <vt:lpstr>Office Theme</vt:lpstr>
      <vt:lpstr>Dear Teacher</vt:lpstr>
      <vt:lpstr>PowerPoint Presentation</vt:lpstr>
      <vt:lpstr>PowerPoint Presentation</vt:lpstr>
      <vt:lpstr>Discuss with the person next to you. What races are these children? How can you tell?</vt:lpstr>
      <vt:lpstr>Discuss with the person next to you. What races are these children? How can you tell?</vt:lpstr>
      <vt:lpstr>Describe the ethnicity of each child with  a word or two from the word bank</vt:lpstr>
      <vt:lpstr> Learn each other’s names  and call each other by name.</vt:lpstr>
      <vt:lpstr>PowerPoint Presentation</vt:lpstr>
      <vt:lpstr>Is this racism? Why?  Discuss with the person next to you. Child (A) is making jokes about the hair of child (B).</vt:lpstr>
      <vt:lpstr>Is this racism? Why?  Discuss with the person next to you. Child (A) is making an insignificant and harmless but hurtful commenting about about the hair of child (B).</vt:lpstr>
      <vt:lpstr>Where are you actually from?</vt:lpstr>
      <vt:lpstr>PowerPoint Presentation</vt:lpstr>
      <vt:lpstr>Kizito was in a football team which almost everyone belonged  to the same ethnicity as him.   What can be good or bad about being in such a team? Discuss with the person next to you.  </vt:lpstr>
      <vt:lpstr>Then he joined another team where everyone was of a different ethnicity from him.   What can be good or bad about being in such a team? Discuss with the person next to you.  </vt:lpstr>
      <vt:lpstr>Joe has joined Kizito’s old team.   What can be good or bad about being in such a team? Discuss with the person next to you.  </vt:lpstr>
      <vt:lpstr>Sam, a multi-ethnic child has played for both teams.  What can be good or bad about Sam being in each team? Discuss with the person next to you. </vt:lpstr>
      <vt:lpstr>PowerPoint Presentation</vt:lpstr>
      <vt:lpstr>What is Unconscious Racial Bias? Any comments or reflections?</vt:lpstr>
      <vt:lpstr>What is White Privilege? Any comments or reflections? </vt:lpstr>
      <vt:lpstr>What is Adultification? Any comments or reflections? </vt:lpstr>
      <vt:lpstr>PowerPoint Presentation</vt:lpstr>
      <vt:lpstr>What is being anti-racist? Any comments or reflections?</vt:lpstr>
      <vt:lpstr>How can one be anti-racist? Any comments or reflections?</vt:lpstr>
      <vt:lpstr>PowerPoint Presentation</vt:lpstr>
      <vt:lpstr>Dear Teacher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Malewezi</dc:creator>
  <cp:lastModifiedBy>Justin Malewezi</cp:lastModifiedBy>
  <cp:revision>56</cp:revision>
  <dcterms:created xsi:type="dcterms:W3CDTF">2023-04-02T14:36:36Z</dcterms:created>
  <dcterms:modified xsi:type="dcterms:W3CDTF">2025-02-03T18:56:37Z</dcterms:modified>
</cp:coreProperties>
</file>